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1" r:id="rId6"/>
    <p:sldId id="262" r:id="rId7"/>
    <p:sldId id="263" r:id="rId8"/>
    <p:sldId id="264" r:id="rId9"/>
    <p:sldId id="266" r:id="rId10"/>
    <p:sldId id="265" r:id="rId11"/>
    <p:sldId id="267"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7/6/2023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1757022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2099933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189724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7/6/2023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3659823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7/6/2023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158011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7/6/2023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289195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7/6/2023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1454507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7/6/2023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163383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7/6/2023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dirty="0"/>
          </a:p>
        </p:txBody>
      </p:sp>
    </p:spTree>
    <p:extLst>
      <p:ext uri="{BB962C8B-B14F-4D97-AF65-F5344CB8AC3E}">
        <p14:creationId xmlns:p14="http://schemas.microsoft.com/office/powerpoint/2010/main" val="3685767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7/6/2023</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629078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7/6/2023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‹nr.›</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8861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7/6/2023</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173304473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7" r:id="rId5"/>
    <p:sldLayoutId id="2147483662" r:id="rId6"/>
    <p:sldLayoutId id="2147483663" r:id="rId7"/>
    <p:sldLayoutId id="2147483664" r:id="rId8"/>
    <p:sldLayoutId id="2147483665" r:id="rId9"/>
    <p:sldLayoutId id="2147483666" r:id="rId10"/>
    <p:sldLayoutId id="2147483668" r:id="rId11"/>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opgroeien.be/kennis/themas/taalstimulering-en-meertaligheid/voordelen-en-voorwaarden-van-meertalig-opgroeien#:~:text=Uit%20onderzoek%20blijkt%20dat%20er,benaderd%20en%20actief%20gebruikt%20wordt." TargetMode="External"/><Relationship Id="rId2" Type="http://schemas.openxmlformats.org/officeDocument/2006/relationships/hyperlink" Target="https://www.youtube.com/watch?v=MMmOLN5zBLY&amp;t=2s" TargetMode="External"/><Relationship Id="rId1" Type="http://schemas.openxmlformats.org/officeDocument/2006/relationships/slideLayout" Target="../slideLayouts/slideLayout2.xml"/><Relationship Id="rId4" Type="http://schemas.openxmlformats.org/officeDocument/2006/relationships/hyperlink" Target="https://www.kurrikulum.frl/wp-content/uploads/2020/06/Visie-op-het-leergebied-Friese-versie-5-juni-2020.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Een abstracte uitbarsting van blauw en roze">
            <a:extLst>
              <a:ext uri="{FF2B5EF4-FFF2-40B4-BE49-F238E27FC236}">
                <a16:creationId xmlns:a16="http://schemas.microsoft.com/office/drawing/2014/main" id="{7525ECD2-92A4-D465-1687-D4478E6AD11C}"/>
              </a:ext>
            </a:extLst>
          </p:cNvPr>
          <p:cNvPicPr>
            <a:picLocks noChangeAspect="1"/>
          </p:cNvPicPr>
          <p:nvPr/>
        </p:nvPicPr>
        <p:blipFill rotWithShape="1">
          <a:blip r:embed="rId2"/>
          <a:srcRect/>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6D4D7A68-BB0E-73F7-07E8-D9B4EA237685}"/>
              </a:ext>
            </a:extLst>
          </p:cNvPr>
          <p:cNvSpPr>
            <a:spLocks noGrp="1"/>
          </p:cNvSpPr>
          <p:nvPr>
            <p:ph type="ctrTitle"/>
          </p:nvPr>
        </p:nvSpPr>
        <p:spPr>
          <a:xfrm>
            <a:off x="1276055" y="2350017"/>
            <a:ext cx="4775075" cy="1630906"/>
          </a:xfrm>
        </p:spPr>
        <p:txBody>
          <a:bodyPr>
            <a:normAutofit/>
          </a:bodyPr>
          <a:lstStyle/>
          <a:p>
            <a:r>
              <a:rPr lang="nl-NL" sz="4400" dirty="0">
                <a:solidFill>
                  <a:schemeClr val="tx1"/>
                </a:solidFill>
              </a:rPr>
              <a:t>Presentatie Taal en identiteit</a:t>
            </a:r>
          </a:p>
        </p:txBody>
      </p:sp>
      <p:sp>
        <p:nvSpPr>
          <p:cNvPr id="3" name="Ondertitel 2">
            <a:extLst>
              <a:ext uri="{FF2B5EF4-FFF2-40B4-BE49-F238E27FC236}">
                <a16:creationId xmlns:a16="http://schemas.microsoft.com/office/drawing/2014/main" id="{8775D801-0399-780B-2CA7-43B995337B70}"/>
              </a:ext>
            </a:extLst>
          </p:cNvPr>
          <p:cNvSpPr>
            <a:spLocks noGrp="1"/>
          </p:cNvSpPr>
          <p:nvPr>
            <p:ph type="subTitle" idx="1"/>
          </p:nvPr>
        </p:nvSpPr>
        <p:spPr>
          <a:xfrm>
            <a:off x="1276055" y="3990546"/>
            <a:ext cx="4775075" cy="559656"/>
          </a:xfrm>
        </p:spPr>
        <p:txBody>
          <a:bodyPr>
            <a:normAutofit/>
          </a:bodyPr>
          <a:lstStyle/>
          <a:p>
            <a:r>
              <a:rPr lang="nl-NL" dirty="0">
                <a:solidFill>
                  <a:schemeClr val="tx1"/>
                </a:solidFill>
              </a:rPr>
              <a:t>Jelmer Sikma</a:t>
            </a:r>
          </a:p>
          <a:p>
            <a:endParaRPr lang="nl-NL" dirty="0">
              <a:solidFill>
                <a:schemeClr val="tx1"/>
              </a:solidFill>
            </a:endParaRPr>
          </a:p>
        </p:txBody>
      </p:sp>
    </p:spTree>
    <p:extLst>
      <p:ext uri="{BB962C8B-B14F-4D97-AF65-F5344CB8AC3E}">
        <p14:creationId xmlns:p14="http://schemas.microsoft.com/office/powerpoint/2010/main" val="1043514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B326C118-5D26-63A3-6787-9AEEA16DC587}"/>
              </a:ext>
            </a:extLst>
          </p:cNvPr>
          <p:cNvSpPr>
            <a:spLocks noGrp="1"/>
          </p:cNvSpPr>
          <p:nvPr>
            <p:ph type="title"/>
          </p:nvPr>
        </p:nvSpPr>
        <p:spPr>
          <a:xfrm>
            <a:off x="1175512" y="870132"/>
            <a:ext cx="9792208" cy="1527078"/>
          </a:xfrm>
        </p:spPr>
        <p:txBody>
          <a:bodyPr>
            <a:normAutofit/>
          </a:bodyPr>
          <a:lstStyle/>
          <a:p>
            <a:r>
              <a:rPr lang="nl-NL"/>
              <a:t>Gebruikte bronnen </a:t>
            </a:r>
            <a:endParaRPr lang="nl-NL" dirty="0"/>
          </a:p>
        </p:txBody>
      </p:sp>
      <p:sp>
        <p:nvSpPr>
          <p:cNvPr id="3" name="Tijdelijke aanduiding voor inhoud 2">
            <a:extLst>
              <a:ext uri="{FF2B5EF4-FFF2-40B4-BE49-F238E27FC236}">
                <a16:creationId xmlns:a16="http://schemas.microsoft.com/office/drawing/2014/main" id="{B076136B-5A9D-0A0A-2397-982D452871E7}"/>
              </a:ext>
            </a:extLst>
          </p:cNvPr>
          <p:cNvSpPr>
            <a:spLocks noGrp="1"/>
          </p:cNvSpPr>
          <p:nvPr>
            <p:ph idx="1"/>
          </p:nvPr>
        </p:nvSpPr>
        <p:spPr>
          <a:xfrm>
            <a:off x="1175512" y="2557849"/>
            <a:ext cx="9792208" cy="3407862"/>
          </a:xfrm>
        </p:spPr>
        <p:txBody>
          <a:bodyPr>
            <a:normAutofit/>
          </a:bodyPr>
          <a:lstStyle/>
          <a:p>
            <a:r>
              <a:rPr lang="en-US" dirty="0">
                <a:hlinkClick r:id="rId2"/>
              </a:rPr>
              <a:t>(92) The benefits of a bilingual brain - Mia </a:t>
            </a:r>
            <a:r>
              <a:rPr lang="en-US" dirty="0" err="1">
                <a:hlinkClick r:id="rId2"/>
              </a:rPr>
              <a:t>Nacamulli</a:t>
            </a:r>
            <a:r>
              <a:rPr lang="en-US" dirty="0">
                <a:hlinkClick r:id="rId2"/>
              </a:rPr>
              <a:t> – YouTube</a:t>
            </a:r>
            <a:r>
              <a:rPr lang="en-US" dirty="0"/>
              <a:t> -&gt; de </a:t>
            </a:r>
            <a:r>
              <a:rPr lang="en-US" dirty="0" err="1"/>
              <a:t>voordelen</a:t>
            </a:r>
            <a:r>
              <a:rPr lang="en-US" dirty="0"/>
              <a:t> van </a:t>
            </a:r>
            <a:r>
              <a:rPr lang="en-US" dirty="0" err="1"/>
              <a:t>een</a:t>
            </a:r>
            <a:r>
              <a:rPr lang="en-US" dirty="0"/>
              <a:t> </a:t>
            </a:r>
            <a:r>
              <a:rPr lang="en-US" dirty="0" err="1"/>
              <a:t>meertalig</a:t>
            </a:r>
            <a:r>
              <a:rPr lang="en-US" dirty="0"/>
              <a:t> </a:t>
            </a:r>
            <a:r>
              <a:rPr lang="en-US" dirty="0" err="1"/>
              <a:t>brein</a:t>
            </a:r>
            <a:endParaRPr lang="en-US" dirty="0"/>
          </a:p>
          <a:p>
            <a:pPr marL="0" indent="0">
              <a:buNone/>
            </a:pPr>
            <a:endParaRPr lang="en-US" dirty="0"/>
          </a:p>
          <a:p>
            <a:endParaRPr lang="en-US" dirty="0"/>
          </a:p>
          <a:p>
            <a:pPr algn="ctr"/>
            <a:r>
              <a:rPr lang="nl-NL" dirty="0">
                <a:hlinkClick r:id="rId3"/>
              </a:rPr>
              <a:t>Voordelen en voorwaarden van meertalig opgroeien | Opgroeien</a:t>
            </a:r>
            <a:r>
              <a:rPr lang="en-US" dirty="0"/>
              <a:t> -&gt; </a:t>
            </a:r>
            <a:r>
              <a:rPr lang="nl-NL" b="0" i="0" dirty="0">
                <a:solidFill>
                  <a:srgbClr val="1D0210"/>
                </a:solidFill>
                <a:effectLst/>
                <a:latin typeface="FlandersArtSerif"/>
              </a:rPr>
              <a:t>Taalstimulering en meertaligheid</a:t>
            </a:r>
          </a:p>
          <a:p>
            <a:pPr algn="ctr"/>
            <a:r>
              <a:rPr lang="nl-NL" b="0" i="0" dirty="0">
                <a:solidFill>
                  <a:srgbClr val="1D0210"/>
                </a:solidFill>
                <a:effectLst/>
                <a:latin typeface="FlandersArtSerif"/>
              </a:rPr>
              <a:t>Voordelen en voorwaarden van meertalig opgroeien</a:t>
            </a:r>
          </a:p>
          <a:p>
            <a:pPr algn="ctr"/>
            <a:endParaRPr lang="nl-NL" dirty="0">
              <a:solidFill>
                <a:srgbClr val="1D0210"/>
              </a:solidFill>
              <a:latin typeface="FlandersArtSerif"/>
            </a:endParaRPr>
          </a:p>
          <a:p>
            <a:pPr algn="ctr"/>
            <a:endParaRPr lang="nl-NL" b="0" i="0" dirty="0">
              <a:solidFill>
                <a:srgbClr val="1D0210"/>
              </a:solidFill>
              <a:effectLst/>
              <a:latin typeface="FlandersArtSerif"/>
            </a:endParaRPr>
          </a:p>
          <a:p>
            <a:r>
              <a:rPr lang="nl-NL" dirty="0">
                <a:hlinkClick r:id="rId4"/>
              </a:rPr>
              <a:t>Visie-op-het-leergebied-Friese-versie-5-juni-2020.pdf (</a:t>
            </a:r>
            <a:r>
              <a:rPr lang="nl-NL" dirty="0" err="1">
                <a:hlinkClick r:id="rId4"/>
              </a:rPr>
              <a:t>kurrikulum.frl</a:t>
            </a:r>
            <a:r>
              <a:rPr lang="nl-NL" dirty="0">
                <a:hlinkClick r:id="rId4"/>
              </a:rPr>
              <a:t>)</a:t>
            </a:r>
            <a:r>
              <a:rPr lang="nl-NL" dirty="0"/>
              <a:t> -&gt; visie op het leergebied Fries </a:t>
            </a:r>
          </a:p>
        </p:txBody>
      </p:sp>
    </p:spTree>
    <p:extLst>
      <p:ext uri="{BB962C8B-B14F-4D97-AF65-F5344CB8AC3E}">
        <p14:creationId xmlns:p14="http://schemas.microsoft.com/office/powerpoint/2010/main" val="102537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2">
            <a:extLst>
              <a:ext uri="{FF2B5EF4-FFF2-40B4-BE49-F238E27FC236}">
                <a16:creationId xmlns:a16="http://schemas.microsoft.com/office/drawing/2014/main" id="{F7CFB609-BCB5-48F3-A772-96674F30B8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32D9B"/>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52" name="Rectangle 44">
            <a:extLst>
              <a:ext uri="{FF2B5EF4-FFF2-40B4-BE49-F238E27FC236}">
                <a16:creationId xmlns:a16="http://schemas.microsoft.com/office/drawing/2014/main" id="{52251B70-2108-41BA-AC72-B834434C6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75873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Afbeelding 9" descr="Afbeelding met overdekt, kleding, muur, meubels&#10;&#10;Automatisch gegenereerde beschrijving">
            <a:extLst>
              <a:ext uri="{FF2B5EF4-FFF2-40B4-BE49-F238E27FC236}">
                <a16:creationId xmlns:a16="http://schemas.microsoft.com/office/drawing/2014/main" id="{62B9CFDD-ABDE-7053-17DE-4EB71F8095EC}"/>
              </a:ext>
            </a:extLst>
          </p:cNvPr>
          <p:cNvPicPr>
            <a:picLocks noChangeAspect="1"/>
          </p:cNvPicPr>
          <p:nvPr/>
        </p:nvPicPr>
        <p:blipFill rotWithShape="1">
          <a:blip r:embed="rId2">
            <a:extLst>
              <a:ext uri="{28A0092B-C50C-407E-A947-70E740481C1C}">
                <a14:useLocalDpi xmlns:a14="http://schemas.microsoft.com/office/drawing/2010/main" val="0"/>
              </a:ext>
            </a:extLst>
          </a:blip>
          <a:srcRect l="12339" r="13547" b="1"/>
          <a:stretch/>
        </p:blipFill>
        <p:spPr>
          <a:xfrm>
            <a:off x="3423221" y="-8467"/>
            <a:ext cx="3333646" cy="3373458"/>
          </a:xfrm>
          <a:prstGeom prst="rect">
            <a:avLst/>
          </a:prstGeom>
        </p:spPr>
      </p:pic>
      <p:pic>
        <p:nvPicPr>
          <p:cNvPr id="12" name="Afbeelding 11">
            <a:extLst>
              <a:ext uri="{FF2B5EF4-FFF2-40B4-BE49-F238E27FC236}">
                <a16:creationId xmlns:a16="http://schemas.microsoft.com/office/drawing/2014/main" id="{B6007E00-3124-3C58-A82E-48DC06BE684B}"/>
              </a:ext>
            </a:extLst>
          </p:cNvPr>
          <p:cNvPicPr>
            <a:picLocks noChangeAspect="1"/>
          </p:cNvPicPr>
          <p:nvPr/>
        </p:nvPicPr>
        <p:blipFill rotWithShape="1">
          <a:blip r:embed="rId3">
            <a:extLst>
              <a:ext uri="{28A0092B-C50C-407E-A947-70E740481C1C}">
                <a14:useLocalDpi xmlns:a14="http://schemas.microsoft.com/office/drawing/2010/main" val="0"/>
              </a:ext>
            </a:extLst>
          </a:blip>
          <a:srcRect r="-2" b="23246"/>
          <a:stretch/>
        </p:blipFill>
        <p:spPr>
          <a:xfrm>
            <a:off x="-4" y="3442447"/>
            <a:ext cx="3337560" cy="3415553"/>
          </a:xfrm>
          <a:prstGeom prst="rect">
            <a:avLst/>
          </a:prstGeom>
        </p:spPr>
      </p:pic>
      <p:sp>
        <p:nvSpPr>
          <p:cNvPr id="54" name="Rectangle 46">
            <a:extLst>
              <a:ext uri="{FF2B5EF4-FFF2-40B4-BE49-F238E27FC236}">
                <a16:creationId xmlns:a16="http://schemas.microsoft.com/office/drawing/2014/main" id="{1D2369D4-64C4-40CA-B2FC-743453FA2B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49" name="Rectangle 48">
            <a:extLst>
              <a:ext uri="{FF2B5EF4-FFF2-40B4-BE49-F238E27FC236}">
                <a16:creationId xmlns:a16="http://schemas.microsoft.com/office/drawing/2014/main" id="{73AD138D-C229-40D8-842E-020743C02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tx1">
                <a:lumMod val="75000"/>
                <a:lumOff val="25000"/>
              </a:schemeClr>
            </a:solidFill>
            <a:prstDash val="solid"/>
            <a:miter lim="800000"/>
          </a:ln>
          <a:effectLst/>
        </p:spPr>
      </p:sp>
      <p:sp>
        <p:nvSpPr>
          <p:cNvPr id="8" name="Titel 7">
            <a:extLst>
              <a:ext uri="{FF2B5EF4-FFF2-40B4-BE49-F238E27FC236}">
                <a16:creationId xmlns:a16="http://schemas.microsoft.com/office/drawing/2014/main" id="{56409945-64DC-EE7E-24B0-3AD60F089A1A}"/>
              </a:ext>
            </a:extLst>
          </p:cNvPr>
          <p:cNvSpPr>
            <a:spLocks noGrp="1"/>
          </p:cNvSpPr>
          <p:nvPr>
            <p:ph type="ctrTitle"/>
          </p:nvPr>
        </p:nvSpPr>
        <p:spPr>
          <a:xfrm>
            <a:off x="7844638" y="1600200"/>
            <a:ext cx="3238501" cy="3054847"/>
          </a:xfrm>
        </p:spPr>
        <p:txBody>
          <a:bodyPr>
            <a:normAutofit/>
          </a:bodyPr>
          <a:lstStyle/>
          <a:p>
            <a:r>
              <a:rPr lang="nl-NL" sz="4800" dirty="0"/>
              <a:t>Foto’s </a:t>
            </a:r>
          </a:p>
        </p:txBody>
      </p:sp>
      <p:pic>
        <p:nvPicPr>
          <p:cNvPr id="4" name="Picture 3" descr="Een abstracte uitbarsting van blauw en roze">
            <a:extLst>
              <a:ext uri="{FF2B5EF4-FFF2-40B4-BE49-F238E27FC236}">
                <a16:creationId xmlns:a16="http://schemas.microsoft.com/office/drawing/2014/main" id="{7525ECD2-92A4-D465-1687-D4478E6AD11C}"/>
              </a:ext>
            </a:extLst>
          </p:cNvPr>
          <p:cNvPicPr>
            <a:picLocks noChangeAspect="1"/>
          </p:cNvPicPr>
          <p:nvPr/>
        </p:nvPicPr>
        <p:blipFill rotWithShape="1">
          <a:blip r:embed="rId4"/>
          <a:srcRect l="22900" r="21311" b="3"/>
          <a:stretch/>
        </p:blipFill>
        <p:spPr>
          <a:xfrm>
            <a:off x="-1868" y="-1"/>
            <a:ext cx="3337560" cy="3364992"/>
          </a:xfrm>
          <a:prstGeom prst="rect">
            <a:avLst/>
          </a:prstGeom>
        </p:spPr>
      </p:pic>
      <p:sp>
        <p:nvSpPr>
          <p:cNvPr id="51" name="Rectangle 50">
            <a:extLst>
              <a:ext uri="{FF2B5EF4-FFF2-40B4-BE49-F238E27FC236}">
                <a16:creationId xmlns:a16="http://schemas.microsoft.com/office/drawing/2014/main" id="{2B1BAE5E-7CC8-40AD-9A7E-0469E24407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3" name="Straight Connector 52">
            <a:extLst>
              <a:ext uri="{FF2B5EF4-FFF2-40B4-BE49-F238E27FC236}">
                <a16:creationId xmlns:a16="http://schemas.microsoft.com/office/drawing/2014/main" id="{101E6AB6-0657-4BF2-816B-443C9809C4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493DB97-1EF9-40FC-9DAC-B23D646962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FD9D93B-46F0-47D0-9A9E-8E60DA3FA8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4" name="Afbeelding 13" descr="Afbeelding met kleding, overdekt, muur, persoon&#10;&#10;Automatisch gegenereerde beschrijving">
            <a:extLst>
              <a:ext uri="{FF2B5EF4-FFF2-40B4-BE49-F238E27FC236}">
                <a16:creationId xmlns:a16="http://schemas.microsoft.com/office/drawing/2014/main" id="{0745AF20-BC90-D600-5207-0BC69367A70B}"/>
              </a:ext>
            </a:extLst>
          </p:cNvPr>
          <p:cNvPicPr>
            <a:picLocks noChangeAspect="1"/>
          </p:cNvPicPr>
          <p:nvPr/>
        </p:nvPicPr>
        <p:blipFill rotWithShape="1">
          <a:blip r:embed="rId5">
            <a:extLst>
              <a:ext uri="{28A0092B-C50C-407E-A947-70E740481C1C}">
                <a14:useLocalDpi xmlns:a14="http://schemas.microsoft.com/office/drawing/2010/main" val="0"/>
              </a:ext>
            </a:extLst>
          </a:blip>
          <a:srcRect l="14651" r="12147" b="-2"/>
          <a:stretch/>
        </p:blipFill>
        <p:spPr>
          <a:xfrm>
            <a:off x="3423221" y="3449821"/>
            <a:ext cx="3333646" cy="3415554"/>
          </a:xfrm>
          <a:prstGeom prst="rect">
            <a:avLst/>
          </a:prstGeom>
        </p:spPr>
      </p:pic>
    </p:spTree>
    <p:extLst>
      <p:ext uri="{BB962C8B-B14F-4D97-AF65-F5344CB8AC3E}">
        <p14:creationId xmlns:p14="http://schemas.microsoft.com/office/powerpoint/2010/main" val="2620268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B71ABB97-580B-EF2B-E83B-FFDAADC8171E}"/>
              </a:ext>
            </a:extLst>
          </p:cNvPr>
          <p:cNvSpPr>
            <a:spLocks noGrp="1"/>
          </p:cNvSpPr>
          <p:nvPr>
            <p:ph type="title"/>
          </p:nvPr>
        </p:nvSpPr>
        <p:spPr>
          <a:xfrm>
            <a:off x="1175512" y="870132"/>
            <a:ext cx="9792208" cy="1527078"/>
          </a:xfrm>
        </p:spPr>
        <p:txBody>
          <a:bodyPr>
            <a:normAutofit/>
          </a:bodyPr>
          <a:lstStyle/>
          <a:p>
            <a:r>
              <a:rPr lang="nl-NL" dirty="0"/>
              <a:t>Open houding werkplek </a:t>
            </a:r>
          </a:p>
        </p:txBody>
      </p:sp>
      <p:sp>
        <p:nvSpPr>
          <p:cNvPr id="3" name="Tijdelijke aanduiding voor inhoud 2">
            <a:extLst>
              <a:ext uri="{FF2B5EF4-FFF2-40B4-BE49-F238E27FC236}">
                <a16:creationId xmlns:a16="http://schemas.microsoft.com/office/drawing/2014/main" id="{42E09575-0519-407C-A698-C5DC41591B6B}"/>
              </a:ext>
            </a:extLst>
          </p:cNvPr>
          <p:cNvSpPr>
            <a:spLocks noGrp="1"/>
          </p:cNvSpPr>
          <p:nvPr>
            <p:ph idx="1"/>
          </p:nvPr>
        </p:nvSpPr>
        <p:spPr>
          <a:xfrm>
            <a:off x="1175512" y="2557849"/>
            <a:ext cx="9792208" cy="3407862"/>
          </a:xfrm>
        </p:spPr>
        <p:txBody>
          <a:bodyPr>
            <a:normAutofit/>
          </a:bodyPr>
          <a:lstStyle/>
          <a:p>
            <a:r>
              <a:rPr lang="nl-NL" dirty="0"/>
              <a:t>1.) onderzoek doen naar de gesproken thuistalen </a:t>
            </a:r>
          </a:p>
          <a:p>
            <a:r>
              <a:rPr lang="nl-NL" dirty="0"/>
              <a:t>- groep 3 -&gt; 2 leerlingen met een ander gesproken thuistaal -&gt; Fries en Spaans</a:t>
            </a:r>
          </a:p>
          <a:p>
            <a:r>
              <a:rPr lang="nl-NL" dirty="0"/>
              <a:t>De waardering van de thuistalen door het openstellen voor de leerlingen -&gt; in gesprek gaan</a:t>
            </a:r>
          </a:p>
          <a:p>
            <a:r>
              <a:rPr lang="nl-NL" dirty="0"/>
              <a:t>De gegeven lessen ter ondersteuning van de thuistalen – les Spaans en les Fries </a:t>
            </a:r>
          </a:p>
          <a:p>
            <a:r>
              <a:rPr lang="nl-NL" dirty="0"/>
              <a:t>Het kunnen verstaan van de gesproken thuistalen -&gt; tijdens de lessen mag er gesproken worden in de thuistaal</a:t>
            </a:r>
          </a:p>
        </p:txBody>
      </p:sp>
    </p:spTree>
    <p:extLst>
      <p:ext uri="{BB962C8B-B14F-4D97-AF65-F5344CB8AC3E}">
        <p14:creationId xmlns:p14="http://schemas.microsoft.com/office/powerpoint/2010/main" val="390839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3627A7F9-7EC0-199D-87F2-472551FEEF2E}"/>
              </a:ext>
            </a:extLst>
          </p:cNvPr>
          <p:cNvSpPr>
            <a:spLocks noGrp="1"/>
          </p:cNvSpPr>
          <p:nvPr>
            <p:ph type="title"/>
          </p:nvPr>
        </p:nvSpPr>
        <p:spPr>
          <a:xfrm>
            <a:off x="1175512" y="870132"/>
            <a:ext cx="9792208" cy="1527078"/>
          </a:xfrm>
        </p:spPr>
        <p:txBody>
          <a:bodyPr>
            <a:normAutofit/>
          </a:bodyPr>
          <a:lstStyle/>
          <a:p>
            <a:r>
              <a:rPr lang="nl-NL" dirty="0"/>
              <a:t>Optimaliseren van het onderwijs</a:t>
            </a:r>
          </a:p>
        </p:txBody>
      </p:sp>
      <p:sp>
        <p:nvSpPr>
          <p:cNvPr id="3" name="Tijdelijke aanduiding voor inhoud 2">
            <a:extLst>
              <a:ext uri="{FF2B5EF4-FFF2-40B4-BE49-F238E27FC236}">
                <a16:creationId xmlns:a16="http://schemas.microsoft.com/office/drawing/2014/main" id="{3820150E-EC59-FA2B-98B5-E861B54ECB9A}"/>
              </a:ext>
            </a:extLst>
          </p:cNvPr>
          <p:cNvSpPr>
            <a:spLocks noGrp="1"/>
          </p:cNvSpPr>
          <p:nvPr>
            <p:ph idx="1"/>
          </p:nvPr>
        </p:nvSpPr>
        <p:spPr>
          <a:xfrm>
            <a:off x="1175512" y="2557849"/>
            <a:ext cx="9792208" cy="3407862"/>
          </a:xfrm>
        </p:spPr>
        <p:txBody>
          <a:bodyPr>
            <a:normAutofit/>
          </a:bodyPr>
          <a:lstStyle/>
          <a:p>
            <a:r>
              <a:rPr lang="nl-NL" dirty="0"/>
              <a:t>Door de vrijheid te geven van de gesproken thuistalen tijdens de les optimaliseer ik het onderwijs </a:t>
            </a:r>
          </a:p>
          <a:p>
            <a:r>
              <a:rPr lang="nl-NL" dirty="0"/>
              <a:t>Het kijken van Friese programma’s met de gehele klas -&gt; optimaliseer ik de Friese taal tijdens mijn lessen. </a:t>
            </a:r>
          </a:p>
          <a:p>
            <a:r>
              <a:rPr lang="nl-NL" dirty="0"/>
              <a:t>Het geven van lessen in het Nederlands en Engels met open houding voor de gesproken thuistalen</a:t>
            </a:r>
          </a:p>
          <a:p>
            <a:endParaRPr lang="nl-NL" dirty="0"/>
          </a:p>
        </p:txBody>
      </p:sp>
    </p:spTree>
    <p:extLst>
      <p:ext uri="{BB962C8B-B14F-4D97-AF65-F5344CB8AC3E}">
        <p14:creationId xmlns:p14="http://schemas.microsoft.com/office/powerpoint/2010/main" val="101576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683E6551-8C75-0EA9-3617-F131520AB26A}"/>
              </a:ext>
            </a:extLst>
          </p:cNvPr>
          <p:cNvSpPr>
            <a:spLocks noGrp="1"/>
          </p:cNvSpPr>
          <p:nvPr>
            <p:ph type="title"/>
          </p:nvPr>
        </p:nvSpPr>
        <p:spPr>
          <a:xfrm>
            <a:off x="1175512" y="870132"/>
            <a:ext cx="9792208" cy="1527078"/>
          </a:xfrm>
        </p:spPr>
        <p:txBody>
          <a:bodyPr>
            <a:normAutofit fontScale="90000"/>
          </a:bodyPr>
          <a:lstStyle/>
          <a:p>
            <a:r>
              <a:rPr lang="nl-NL" dirty="0"/>
              <a:t>Reflecteren wat Taal en Identiteit betekent voor mijn persoonlijke en professionele identiteitsontwikkeling </a:t>
            </a:r>
          </a:p>
        </p:txBody>
      </p:sp>
      <p:sp>
        <p:nvSpPr>
          <p:cNvPr id="3" name="Tijdelijke aanduiding voor inhoud 2">
            <a:extLst>
              <a:ext uri="{FF2B5EF4-FFF2-40B4-BE49-F238E27FC236}">
                <a16:creationId xmlns:a16="http://schemas.microsoft.com/office/drawing/2014/main" id="{B3783859-0004-D8F7-0C20-FA9B6A5EEF41}"/>
              </a:ext>
            </a:extLst>
          </p:cNvPr>
          <p:cNvSpPr>
            <a:spLocks noGrp="1"/>
          </p:cNvSpPr>
          <p:nvPr>
            <p:ph idx="1"/>
          </p:nvPr>
        </p:nvSpPr>
        <p:spPr>
          <a:xfrm>
            <a:off x="1175512" y="2557849"/>
            <a:ext cx="9792208" cy="3407862"/>
          </a:xfrm>
        </p:spPr>
        <p:txBody>
          <a:bodyPr>
            <a:normAutofit/>
          </a:bodyPr>
          <a:lstStyle/>
          <a:p>
            <a:r>
              <a:rPr lang="nl-NL" dirty="0"/>
              <a:t>Door een gesloten houding te verandering in een open houding</a:t>
            </a:r>
          </a:p>
          <a:p>
            <a:r>
              <a:rPr lang="nl-NL" dirty="0"/>
              <a:t>Door in gesprek te gaan met mijn docent Taal en Identiteit</a:t>
            </a:r>
          </a:p>
          <a:p>
            <a:r>
              <a:rPr lang="nl-NL" dirty="0"/>
              <a:t>Door onderzoek te doen naar de voordelen van een gesproken thuistaal</a:t>
            </a:r>
          </a:p>
          <a:p>
            <a:r>
              <a:rPr lang="nl-NL" dirty="0"/>
              <a:t>Door de voordelen in te zien met de open houding voor thuistalen tijdens mijn lessen</a:t>
            </a:r>
          </a:p>
          <a:p>
            <a:r>
              <a:rPr lang="nl-NL" dirty="0"/>
              <a:t>Door in gesprek te gaan met de leerlingen over hun thuissituatie</a:t>
            </a:r>
          </a:p>
          <a:p>
            <a:r>
              <a:rPr lang="nl-NL" dirty="0"/>
              <a:t>Door in gesprek te gaan mijn medestudenten in het Fries</a:t>
            </a:r>
          </a:p>
          <a:p>
            <a:r>
              <a:rPr lang="nl-NL" dirty="0"/>
              <a:t>Door met mijn Spaanse ex vriendin in gesprek te gaan in het Spaans </a:t>
            </a:r>
          </a:p>
          <a:p>
            <a:r>
              <a:rPr lang="nl-NL" dirty="0"/>
              <a:t>Door te oefenen met de gesproken thuistalen op mijn stageplek. </a:t>
            </a:r>
          </a:p>
        </p:txBody>
      </p:sp>
    </p:spTree>
    <p:extLst>
      <p:ext uri="{BB962C8B-B14F-4D97-AF65-F5344CB8AC3E}">
        <p14:creationId xmlns:p14="http://schemas.microsoft.com/office/powerpoint/2010/main" val="2988708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FD5E4F2D-0DD7-5864-393C-13673C28DB24}"/>
              </a:ext>
            </a:extLst>
          </p:cNvPr>
          <p:cNvSpPr>
            <a:spLocks noGrp="1"/>
          </p:cNvSpPr>
          <p:nvPr>
            <p:ph type="title"/>
          </p:nvPr>
        </p:nvSpPr>
        <p:spPr>
          <a:xfrm>
            <a:off x="1175512" y="870132"/>
            <a:ext cx="9792208" cy="1527078"/>
          </a:xfrm>
        </p:spPr>
        <p:txBody>
          <a:bodyPr>
            <a:normAutofit/>
          </a:bodyPr>
          <a:lstStyle/>
          <a:p>
            <a:r>
              <a:rPr lang="nl-NL" dirty="0"/>
              <a:t>Oriëntatie op de didactiek taalontwikkeling </a:t>
            </a:r>
          </a:p>
        </p:txBody>
      </p:sp>
      <p:sp>
        <p:nvSpPr>
          <p:cNvPr id="3" name="Tijdelijke aanduiding voor inhoud 2">
            <a:extLst>
              <a:ext uri="{FF2B5EF4-FFF2-40B4-BE49-F238E27FC236}">
                <a16:creationId xmlns:a16="http://schemas.microsoft.com/office/drawing/2014/main" id="{D4979C51-2A2A-F118-7073-E96F3E2AB82A}"/>
              </a:ext>
            </a:extLst>
          </p:cNvPr>
          <p:cNvSpPr>
            <a:spLocks noGrp="1"/>
          </p:cNvSpPr>
          <p:nvPr>
            <p:ph idx="1"/>
          </p:nvPr>
        </p:nvSpPr>
        <p:spPr>
          <a:xfrm>
            <a:off x="1175512" y="2557849"/>
            <a:ext cx="9792208" cy="3407862"/>
          </a:xfrm>
        </p:spPr>
        <p:txBody>
          <a:bodyPr>
            <a:normAutofit/>
          </a:bodyPr>
          <a:lstStyle/>
          <a:p>
            <a:r>
              <a:rPr lang="nl-NL" dirty="0"/>
              <a:t>Door in gesprek te gaan met mijn docent hoe ik de thuistalen kan waarderen tijdens mijn lessen</a:t>
            </a:r>
          </a:p>
          <a:p>
            <a:r>
              <a:rPr lang="nl-NL" dirty="0"/>
              <a:t>Door met meerdere docenten te spreken over de thuistalen in de klas en hoe je ze kan bevorderen</a:t>
            </a:r>
          </a:p>
          <a:p>
            <a:r>
              <a:rPr lang="nl-NL" dirty="0"/>
              <a:t>Door onderzoek te doen naar de theorie achter een gegeven les waar de thuistaal gesproken kan worden en ingezet </a:t>
            </a:r>
          </a:p>
          <a:p>
            <a:r>
              <a:rPr lang="nl-NL" dirty="0"/>
              <a:t>Door te oefenen met les geven waar ik de thuistalen in waardeer</a:t>
            </a:r>
          </a:p>
          <a:p>
            <a:r>
              <a:rPr lang="nl-NL" dirty="0"/>
              <a:t>Door te reflecteren met mijn docent over mijn bevindingen</a:t>
            </a:r>
          </a:p>
          <a:p>
            <a:r>
              <a:rPr lang="nl-NL" dirty="0"/>
              <a:t>Door te verbeteren na de gegeven les in een vervolg les </a:t>
            </a:r>
          </a:p>
          <a:p>
            <a:r>
              <a:rPr lang="nl-NL" dirty="0"/>
              <a:t>Door kritisch te kijken naar mijn gegeven lessen</a:t>
            </a:r>
          </a:p>
          <a:p>
            <a:r>
              <a:rPr lang="nl-NL" dirty="0"/>
              <a:t>Door met de leerlingen in gesprek te gaan over de gegeven lessen en te vragen of ze de vrijheid voelen om in hun thuistaal te kunnen antwoorden. </a:t>
            </a:r>
          </a:p>
        </p:txBody>
      </p:sp>
    </p:spTree>
    <p:extLst>
      <p:ext uri="{BB962C8B-B14F-4D97-AF65-F5344CB8AC3E}">
        <p14:creationId xmlns:p14="http://schemas.microsoft.com/office/powerpoint/2010/main" val="1358705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438889A2-D735-258D-976F-1B531A438596}"/>
              </a:ext>
            </a:extLst>
          </p:cNvPr>
          <p:cNvSpPr>
            <a:spLocks noGrp="1"/>
          </p:cNvSpPr>
          <p:nvPr>
            <p:ph type="title"/>
          </p:nvPr>
        </p:nvSpPr>
        <p:spPr>
          <a:xfrm>
            <a:off x="1175512" y="870132"/>
            <a:ext cx="9792208" cy="1527078"/>
          </a:xfrm>
        </p:spPr>
        <p:txBody>
          <a:bodyPr>
            <a:normAutofit/>
          </a:bodyPr>
          <a:lstStyle/>
          <a:p>
            <a:r>
              <a:rPr lang="nl-NL" dirty="0"/>
              <a:t>Krachtige en betekenisvolle leeromgeving </a:t>
            </a:r>
          </a:p>
        </p:txBody>
      </p:sp>
      <p:sp>
        <p:nvSpPr>
          <p:cNvPr id="3" name="Tijdelijke aanduiding voor inhoud 2">
            <a:extLst>
              <a:ext uri="{FF2B5EF4-FFF2-40B4-BE49-F238E27FC236}">
                <a16:creationId xmlns:a16="http://schemas.microsoft.com/office/drawing/2014/main" id="{6483C84A-94F9-F55D-89F7-F7E5864E8BFD}"/>
              </a:ext>
            </a:extLst>
          </p:cNvPr>
          <p:cNvSpPr>
            <a:spLocks noGrp="1"/>
          </p:cNvSpPr>
          <p:nvPr>
            <p:ph idx="1"/>
          </p:nvPr>
        </p:nvSpPr>
        <p:spPr>
          <a:xfrm>
            <a:off x="1175512" y="2557849"/>
            <a:ext cx="9792208" cy="3407862"/>
          </a:xfrm>
        </p:spPr>
        <p:txBody>
          <a:bodyPr>
            <a:normAutofit fontScale="92500" lnSpcReduction="10000"/>
          </a:bodyPr>
          <a:lstStyle/>
          <a:p>
            <a:r>
              <a:rPr lang="nl-NL" dirty="0"/>
              <a:t>Door duidelijke regels te stellen tijdens mijn les</a:t>
            </a:r>
          </a:p>
          <a:p>
            <a:r>
              <a:rPr lang="nl-NL" dirty="0"/>
              <a:t>Door duidelijk te benoemen dat de gesproken thuistalen in mijn les gesproken mogen worden gesproken</a:t>
            </a:r>
          </a:p>
          <a:p>
            <a:r>
              <a:rPr lang="nl-NL" dirty="0"/>
              <a:t>Door te benoemen dat ik de talen versta maar niet terug kan spreken </a:t>
            </a:r>
          </a:p>
          <a:p>
            <a:r>
              <a:rPr lang="nl-NL" dirty="0"/>
              <a:t>Door te oefenen met de gesproken thuistalen om naar voor mijzelf naar een niveauverhoging te komen</a:t>
            </a:r>
          </a:p>
          <a:p>
            <a:r>
              <a:rPr lang="nl-NL" dirty="0"/>
              <a:t>Door in overleg te met mijn docent te kijken naar hoe ik een uitdaging kan geven aan de leerlingen met een andere thuistaal zodat ze deze kunnen inzetten tijdens mijn les</a:t>
            </a:r>
          </a:p>
          <a:p>
            <a:r>
              <a:rPr lang="nl-NL" dirty="0"/>
              <a:t>Door in overleg met mijn docent de juiste werkvormen te kiezen waardoor er doelgericht gewerkt kan worden met de gegeven thuistalen </a:t>
            </a:r>
          </a:p>
          <a:p>
            <a:r>
              <a:rPr lang="nl-NL" dirty="0"/>
              <a:t>Door na overleg bewust te worden welke werkvormen goed passen bij de gegeven lessen </a:t>
            </a:r>
          </a:p>
          <a:p>
            <a:r>
              <a:rPr lang="nl-NL" dirty="0"/>
              <a:t>Door de doelgroep te activeren om open te staan voor de gesproken thuistalen in de klas</a:t>
            </a:r>
          </a:p>
          <a:p>
            <a:r>
              <a:rPr lang="nl-NL" dirty="0"/>
              <a:t>Door de kinderen te betrekken met het ontwikkelen van een les in de gesproken taal ( Spaans liedje / Fries tellen ) </a:t>
            </a:r>
          </a:p>
        </p:txBody>
      </p:sp>
    </p:spTree>
    <p:extLst>
      <p:ext uri="{BB962C8B-B14F-4D97-AF65-F5344CB8AC3E}">
        <p14:creationId xmlns:p14="http://schemas.microsoft.com/office/powerpoint/2010/main" val="781468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B326C118-5D26-63A3-6787-9AEEA16DC587}"/>
              </a:ext>
            </a:extLst>
          </p:cNvPr>
          <p:cNvSpPr>
            <a:spLocks noGrp="1"/>
          </p:cNvSpPr>
          <p:nvPr>
            <p:ph type="title"/>
          </p:nvPr>
        </p:nvSpPr>
        <p:spPr>
          <a:xfrm>
            <a:off x="1175512" y="870132"/>
            <a:ext cx="9792208" cy="1527078"/>
          </a:xfrm>
        </p:spPr>
        <p:txBody>
          <a:bodyPr>
            <a:normAutofit/>
          </a:bodyPr>
          <a:lstStyle/>
          <a:p>
            <a:r>
              <a:rPr lang="nl-NL" dirty="0"/>
              <a:t>Lesvoorbereiding correct formuleren</a:t>
            </a:r>
          </a:p>
        </p:txBody>
      </p:sp>
      <p:sp>
        <p:nvSpPr>
          <p:cNvPr id="3" name="Tijdelijke aanduiding voor inhoud 2">
            <a:extLst>
              <a:ext uri="{FF2B5EF4-FFF2-40B4-BE49-F238E27FC236}">
                <a16:creationId xmlns:a16="http://schemas.microsoft.com/office/drawing/2014/main" id="{B076136B-5A9D-0A0A-2397-982D452871E7}"/>
              </a:ext>
            </a:extLst>
          </p:cNvPr>
          <p:cNvSpPr>
            <a:spLocks noGrp="1"/>
          </p:cNvSpPr>
          <p:nvPr>
            <p:ph idx="1"/>
          </p:nvPr>
        </p:nvSpPr>
        <p:spPr>
          <a:xfrm>
            <a:off x="1175512" y="2557849"/>
            <a:ext cx="9792208" cy="3407862"/>
          </a:xfrm>
        </p:spPr>
        <p:txBody>
          <a:bodyPr>
            <a:normAutofit/>
          </a:bodyPr>
          <a:lstStyle/>
          <a:p>
            <a:r>
              <a:rPr lang="nl-NL" dirty="0"/>
              <a:t>In overleg met mijn docent kom ik tot de juiste lesdoelen met bevordering van de thuistaal</a:t>
            </a:r>
          </a:p>
          <a:p>
            <a:r>
              <a:rPr lang="nl-NL" dirty="0"/>
              <a:t>De beginsituatie is goed onderzocht en gewaardeerd </a:t>
            </a:r>
          </a:p>
          <a:p>
            <a:r>
              <a:rPr lang="nl-NL" dirty="0"/>
              <a:t>De betekenis is onderzocht en komt tijdens de lessen naar voren</a:t>
            </a:r>
          </a:p>
          <a:p>
            <a:r>
              <a:rPr lang="nl-NL" dirty="0"/>
              <a:t>Door doelgericht te werken is er vaak niveauverhoging gekomen en met passie gewerkt</a:t>
            </a:r>
          </a:p>
          <a:p>
            <a:r>
              <a:rPr lang="nl-NL" dirty="0"/>
              <a:t>Door de juiste doelen te kiezen is er op een inspirerende manier les gegeven</a:t>
            </a:r>
          </a:p>
          <a:p>
            <a:r>
              <a:rPr lang="nl-NL" dirty="0"/>
              <a:t>Door met passie een les te geven en de leerlingen de waardering te geven voor de thuistaal is er een open houding ontstaan door de andere leerlingen met geen extra thuistaal</a:t>
            </a:r>
          </a:p>
          <a:p>
            <a:r>
              <a:rPr lang="nl-NL" dirty="0"/>
              <a:t>Door de verschillen in cultuur te onderzoeken en te benoemen kregen de leerlingen een open houding voor de cultuurverschillen en onderzochten die. </a:t>
            </a:r>
          </a:p>
        </p:txBody>
      </p:sp>
    </p:spTree>
    <p:extLst>
      <p:ext uri="{BB962C8B-B14F-4D97-AF65-F5344CB8AC3E}">
        <p14:creationId xmlns:p14="http://schemas.microsoft.com/office/powerpoint/2010/main" val="155330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el 1">
            <a:extLst>
              <a:ext uri="{FF2B5EF4-FFF2-40B4-BE49-F238E27FC236}">
                <a16:creationId xmlns:a16="http://schemas.microsoft.com/office/drawing/2014/main" id="{B326C118-5D26-63A3-6787-9AEEA16DC587}"/>
              </a:ext>
            </a:extLst>
          </p:cNvPr>
          <p:cNvSpPr>
            <a:spLocks noGrp="1"/>
          </p:cNvSpPr>
          <p:nvPr>
            <p:ph type="title"/>
          </p:nvPr>
        </p:nvSpPr>
        <p:spPr>
          <a:xfrm>
            <a:off x="1175512" y="870132"/>
            <a:ext cx="9792208" cy="1527078"/>
          </a:xfrm>
        </p:spPr>
        <p:txBody>
          <a:bodyPr>
            <a:normAutofit/>
          </a:bodyPr>
          <a:lstStyle/>
          <a:p>
            <a:r>
              <a:rPr lang="nl-NL" dirty="0"/>
              <a:t>Afstemmen op niveau doelgroep</a:t>
            </a:r>
          </a:p>
        </p:txBody>
      </p:sp>
      <p:sp>
        <p:nvSpPr>
          <p:cNvPr id="3" name="Tijdelijke aanduiding voor inhoud 2">
            <a:extLst>
              <a:ext uri="{FF2B5EF4-FFF2-40B4-BE49-F238E27FC236}">
                <a16:creationId xmlns:a16="http://schemas.microsoft.com/office/drawing/2014/main" id="{B076136B-5A9D-0A0A-2397-982D452871E7}"/>
              </a:ext>
            </a:extLst>
          </p:cNvPr>
          <p:cNvSpPr>
            <a:spLocks noGrp="1"/>
          </p:cNvSpPr>
          <p:nvPr>
            <p:ph idx="1"/>
          </p:nvPr>
        </p:nvSpPr>
        <p:spPr>
          <a:xfrm>
            <a:off x="1175512" y="2557849"/>
            <a:ext cx="9792208" cy="3407862"/>
          </a:xfrm>
        </p:spPr>
        <p:txBody>
          <a:bodyPr>
            <a:normAutofit/>
          </a:bodyPr>
          <a:lstStyle/>
          <a:p>
            <a:r>
              <a:rPr lang="nl-NL" dirty="0"/>
              <a:t>De gegeven lessen zijn onderzocht vanuit de leerlijn waar de leerlingen op dit moment zitten</a:t>
            </a:r>
          </a:p>
          <a:p>
            <a:r>
              <a:rPr lang="nl-NL" dirty="0"/>
              <a:t>De gegeven lessen zijn overlegt met de docent om te kijken hoe de les begrijpelijk kan worden gebracht</a:t>
            </a:r>
          </a:p>
          <a:p>
            <a:r>
              <a:rPr lang="nl-NL" dirty="0"/>
              <a:t>De lessen zijn aan het einde gereflecteerd met de docent en met de leerlingen over hun bevindingen tijdens de les</a:t>
            </a:r>
          </a:p>
          <a:p>
            <a:r>
              <a:rPr lang="nl-NL" dirty="0"/>
              <a:t>De lessen zijn goed beoordeeld door de docent en waar nodig is de verkregen feedback gebruikt om een vervolg les te verbeteren</a:t>
            </a:r>
          </a:p>
          <a:p>
            <a:endParaRPr lang="nl-NL" dirty="0"/>
          </a:p>
        </p:txBody>
      </p:sp>
    </p:spTree>
    <p:extLst>
      <p:ext uri="{BB962C8B-B14F-4D97-AF65-F5344CB8AC3E}">
        <p14:creationId xmlns:p14="http://schemas.microsoft.com/office/powerpoint/2010/main" val="401416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en abstracte uitbarsting van blauw en roze">
            <a:extLst>
              <a:ext uri="{FF2B5EF4-FFF2-40B4-BE49-F238E27FC236}">
                <a16:creationId xmlns:a16="http://schemas.microsoft.com/office/drawing/2014/main" id="{7525ECD2-92A4-D465-1687-D4478E6AD11C}"/>
              </a:ext>
            </a:extLst>
          </p:cNvPr>
          <p:cNvPicPr>
            <a:picLocks noChangeAspect="1"/>
          </p:cNvPicPr>
          <p:nvPr/>
        </p:nvPicPr>
        <p:blipFill rotWithShape="1">
          <a:blip r:embed="rId2"/>
          <a:srcRect/>
          <a:stretch/>
        </p:blipFill>
        <p:spPr>
          <a:xfrm>
            <a:off x="20" y="-18462"/>
            <a:ext cx="12191979" cy="6857990"/>
          </a:xfrm>
          <a:prstGeom prst="rect">
            <a:avLst/>
          </a:prstGeom>
        </p:spPr>
      </p:pic>
      <p:sp>
        <p:nvSpPr>
          <p:cNvPr id="2" name="Titel 1">
            <a:extLst>
              <a:ext uri="{FF2B5EF4-FFF2-40B4-BE49-F238E27FC236}">
                <a16:creationId xmlns:a16="http://schemas.microsoft.com/office/drawing/2014/main" id="{6D4D7A68-BB0E-73F7-07E8-D9B4EA237685}"/>
              </a:ext>
            </a:extLst>
          </p:cNvPr>
          <p:cNvSpPr>
            <a:spLocks noGrp="1"/>
          </p:cNvSpPr>
          <p:nvPr>
            <p:ph type="ctrTitle"/>
          </p:nvPr>
        </p:nvSpPr>
        <p:spPr>
          <a:xfrm>
            <a:off x="1276055" y="2350017"/>
            <a:ext cx="4775075" cy="1630906"/>
          </a:xfrm>
        </p:spPr>
        <p:txBody>
          <a:bodyPr>
            <a:normAutofit fontScale="90000"/>
          </a:bodyPr>
          <a:lstStyle/>
          <a:p>
            <a:r>
              <a:rPr lang="nl-NL" sz="4400" dirty="0">
                <a:solidFill>
                  <a:schemeClr val="tx1"/>
                </a:solidFill>
              </a:rPr>
              <a:t>Einde presentatie</a:t>
            </a:r>
            <a:br>
              <a:rPr lang="nl-NL" sz="4400" dirty="0">
                <a:solidFill>
                  <a:schemeClr val="tx1"/>
                </a:solidFill>
              </a:rPr>
            </a:br>
            <a:br>
              <a:rPr lang="nl-NL" sz="4400" dirty="0">
                <a:solidFill>
                  <a:schemeClr val="tx1"/>
                </a:solidFill>
              </a:rPr>
            </a:br>
            <a:br>
              <a:rPr lang="nl-NL" sz="4400" dirty="0">
                <a:solidFill>
                  <a:schemeClr val="tx1"/>
                </a:solidFill>
              </a:rPr>
            </a:br>
            <a:r>
              <a:rPr lang="nl-NL" sz="4400" dirty="0">
                <a:solidFill>
                  <a:schemeClr val="tx1"/>
                </a:solidFill>
              </a:rPr>
              <a:t>Vragen?</a:t>
            </a:r>
          </a:p>
        </p:txBody>
      </p:sp>
      <p:sp>
        <p:nvSpPr>
          <p:cNvPr id="3" name="Ondertitel 2">
            <a:extLst>
              <a:ext uri="{FF2B5EF4-FFF2-40B4-BE49-F238E27FC236}">
                <a16:creationId xmlns:a16="http://schemas.microsoft.com/office/drawing/2014/main" id="{8775D801-0399-780B-2CA7-43B995337B70}"/>
              </a:ext>
            </a:extLst>
          </p:cNvPr>
          <p:cNvSpPr>
            <a:spLocks noGrp="1"/>
          </p:cNvSpPr>
          <p:nvPr>
            <p:ph type="subTitle" idx="1"/>
          </p:nvPr>
        </p:nvSpPr>
        <p:spPr>
          <a:xfrm>
            <a:off x="1137510" y="5139633"/>
            <a:ext cx="4775075" cy="559656"/>
          </a:xfrm>
        </p:spPr>
        <p:txBody>
          <a:bodyPr>
            <a:normAutofit/>
          </a:bodyPr>
          <a:lstStyle/>
          <a:p>
            <a:r>
              <a:rPr lang="nl-NL" dirty="0">
                <a:solidFill>
                  <a:schemeClr val="tx1"/>
                </a:solidFill>
              </a:rPr>
              <a:t>Jelmer Sikma</a:t>
            </a:r>
          </a:p>
          <a:p>
            <a:endParaRPr lang="nl-NL" dirty="0">
              <a:solidFill>
                <a:schemeClr val="tx1"/>
              </a:solidFill>
            </a:endParaRPr>
          </a:p>
        </p:txBody>
      </p:sp>
    </p:spTree>
    <p:extLst>
      <p:ext uri="{BB962C8B-B14F-4D97-AF65-F5344CB8AC3E}">
        <p14:creationId xmlns:p14="http://schemas.microsoft.com/office/powerpoint/2010/main" val="1121874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LeftStep">
      <a:dk1>
        <a:srgbClr val="000000"/>
      </a:dk1>
      <a:lt1>
        <a:srgbClr val="FFFFFF"/>
      </a:lt1>
      <a:dk2>
        <a:srgbClr val="1B2830"/>
      </a:dk2>
      <a:lt2>
        <a:srgbClr val="F0F3F1"/>
      </a:lt2>
      <a:accent1>
        <a:srgbClr val="E32D9B"/>
      </a:accent1>
      <a:accent2>
        <a:srgbClr val="CD1BD1"/>
      </a:accent2>
      <a:accent3>
        <a:srgbClr val="932DE3"/>
      </a:accent3>
      <a:accent4>
        <a:srgbClr val="4E36D6"/>
      </a:accent4>
      <a:accent5>
        <a:srgbClr val="2D5EE3"/>
      </a:accent5>
      <a:accent6>
        <a:srgbClr val="1B98D1"/>
      </a:accent6>
      <a:hlink>
        <a:srgbClr val="349C5D"/>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emplate/>
  <TotalTime>1624</TotalTime>
  <Words>787</Words>
  <Application>Microsoft Office PowerPoint</Application>
  <PresentationFormat>Breedbeeld</PresentationFormat>
  <Paragraphs>65</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FlandersArtSerif</vt:lpstr>
      <vt:lpstr>Garamond</vt:lpstr>
      <vt:lpstr>Selawik Light</vt:lpstr>
      <vt:lpstr>Speak Pro</vt:lpstr>
      <vt:lpstr>SavonVTI</vt:lpstr>
      <vt:lpstr>Presentatie Taal en identiteit</vt:lpstr>
      <vt:lpstr>Open houding werkplek </vt:lpstr>
      <vt:lpstr>Optimaliseren van het onderwijs</vt:lpstr>
      <vt:lpstr>Reflecteren wat Taal en Identiteit betekent voor mijn persoonlijke en professionele identiteitsontwikkeling </vt:lpstr>
      <vt:lpstr>Oriëntatie op de didactiek taalontwikkeling </vt:lpstr>
      <vt:lpstr>Krachtige en betekenisvolle leeromgeving </vt:lpstr>
      <vt:lpstr>Lesvoorbereiding correct formuleren</vt:lpstr>
      <vt:lpstr>Afstemmen op niveau doelgroep</vt:lpstr>
      <vt:lpstr>Einde presentatie   Vragen?</vt:lpstr>
      <vt:lpstr>Gebruikte bronnen </vt:lpstr>
      <vt:lpstr>Foto’s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Taal en identiteit</dc:title>
  <dc:creator>Josef De haan</dc:creator>
  <cp:lastModifiedBy>Josef De haan</cp:lastModifiedBy>
  <cp:revision>3</cp:revision>
  <dcterms:created xsi:type="dcterms:W3CDTF">2023-06-08T09:01:39Z</dcterms:created>
  <dcterms:modified xsi:type="dcterms:W3CDTF">2023-07-07T08:34:32Z</dcterms:modified>
</cp:coreProperties>
</file>