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1"/>
  </p:notesMasterIdLst>
  <p:handoutMasterIdLst>
    <p:handoutMasterId r:id="rId22"/>
  </p:handoutMasterIdLst>
  <p:sldIdLst>
    <p:sldId id="256" r:id="rId5"/>
    <p:sldId id="267" r:id="rId6"/>
    <p:sldId id="269" r:id="rId7"/>
    <p:sldId id="279" r:id="rId8"/>
    <p:sldId id="270" r:id="rId9"/>
    <p:sldId id="276" r:id="rId10"/>
    <p:sldId id="272" r:id="rId11"/>
    <p:sldId id="277" r:id="rId12"/>
    <p:sldId id="273" r:id="rId13"/>
    <p:sldId id="278" r:id="rId14"/>
    <p:sldId id="275" r:id="rId15"/>
    <p:sldId id="280" r:id="rId16"/>
    <p:sldId id="274" r:id="rId17"/>
    <p:sldId id="282" r:id="rId18"/>
    <p:sldId id="268" r:id="rId19"/>
    <p:sldId id="283" r:id="rId20"/>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p:cViewPr varScale="1">
        <p:scale>
          <a:sx n="83" d="100"/>
          <a:sy n="83" d="100"/>
        </p:scale>
        <p:origin x="686" y="110"/>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402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EC23686-56D6-4482-B4E3-3F9784E88994}"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rtlCol="0"/>
        <a:lstStyle/>
        <a:p>
          <a:pPr rtl="0"/>
          <a:endParaRPr lang="en-US"/>
        </a:p>
      </dgm:t>
    </dgm:pt>
    <dgm:pt modelId="{666F1301-07F7-4F1E-88B9-30CCDFF34C22}">
      <dgm:prSet phldrT="[Text]" custT="1"/>
      <dgm:spPr/>
      <dgm:t>
        <a:bodyPr rtlCol="0"/>
        <a:lstStyle/>
        <a:p>
          <a:pPr rtl="0">
            <a:lnSpc>
              <a:spcPct val="100000"/>
            </a:lnSpc>
          </a:pPr>
          <a:r>
            <a:rPr lang="nl-NL" sz="1800" kern="1200" noProof="0" dirty="0">
              <a:solidFill>
                <a:prstClr val="white"/>
              </a:solidFill>
              <a:latin typeface="+mn-lt"/>
              <a:ea typeface="+mn-ea"/>
              <a:cs typeface="+mn-cs"/>
            </a:rPr>
            <a:t>Bekwaamheid en kwalificatie</a:t>
          </a:r>
        </a:p>
      </dgm:t>
    </dgm:pt>
    <dgm:pt modelId="{48B1B5E3-336B-4618-B3E0-EEC37F417F42}" type="parTrans" cxnId="{70BD86B9-A297-4D90-B59D-12F1AB3DD124}">
      <dgm:prSet/>
      <dgm:spPr/>
      <dgm:t>
        <a:bodyPr rtlCol="0"/>
        <a:lstStyle/>
        <a:p>
          <a:pPr rtl="0"/>
          <a:endParaRPr lang="nl-NL" noProof="0" dirty="0"/>
        </a:p>
      </dgm:t>
    </dgm:pt>
    <dgm:pt modelId="{1CCA38C8-B866-440C-8B7A-A6514DD31A53}" type="sibTrans" cxnId="{70BD86B9-A297-4D90-B59D-12F1AB3DD124}">
      <dgm:prSet/>
      <dgm:spPr/>
      <dgm:t>
        <a:bodyPr rtlCol="0"/>
        <a:lstStyle/>
        <a:p>
          <a:pPr rtl="0"/>
          <a:endParaRPr lang="nl-NL" noProof="0" dirty="0"/>
        </a:p>
      </dgm:t>
    </dgm:pt>
    <dgm:pt modelId="{07DC5EEB-1654-4ECB-A96A-EED4BE9D4BB4}">
      <dgm:prSet phldrT="[Text]" custT="1"/>
      <dgm:spPr/>
      <dgm:t>
        <a:bodyPr rtlCol="0"/>
        <a:lstStyle/>
        <a:p>
          <a:pPr rtl="0">
            <a:lnSpc>
              <a:spcPct val="100000"/>
            </a:lnSpc>
          </a:pPr>
          <a:r>
            <a:rPr lang="nl-NL" sz="1800" b="0" noProof="0" dirty="0">
              <a:solidFill>
                <a:schemeClr val="tx1"/>
              </a:solidFill>
            </a:rPr>
            <a:t>Vakdidactische bekwaamheid</a:t>
          </a:r>
        </a:p>
      </dgm:t>
    </dgm:pt>
    <dgm:pt modelId="{0B98E39A-7037-46A6-8799-DDA1D4C4A2D3}" type="parTrans" cxnId="{A3496BEC-7D4E-41F2-B6B2-38A84003D33E}">
      <dgm:prSet/>
      <dgm:spPr/>
      <dgm:t>
        <a:bodyPr rtlCol="0"/>
        <a:lstStyle/>
        <a:p>
          <a:pPr rtl="0"/>
          <a:endParaRPr lang="nl-NL" noProof="0" dirty="0"/>
        </a:p>
      </dgm:t>
    </dgm:pt>
    <dgm:pt modelId="{42EB8256-925E-4B15-B238-A97EE64E9CC8}" type="sibTrans" cxnId="{A3496BEC-7D4E-41F2-B6B2-38A84003D33E}">
      <dgm:prSet/>
      <dgm:spPr/>
      <dgm:t>
        <a:bodyPr rtlCol="0"/>
        <a:lstStyle/>
        <a:p>
          <a:pPr rtl="0"/>
          <a:endParaRPr lang="nl-NL" noProof="0" dirty="0"/>
        </a:p>
      </dgm:t>
    </dgm:pt>
    <dgm:pt modelId="{CB88D0C4-6C39-4629-9DEF-57288A3EBE4C}">
      <dgm:prSet phldrT="[Text]" custT="1"/>
      <dgm:spPr/>
      <dgm:t>
        <a:bodyPr rtlCol="0"/>
        <a:lstStyle/>
        <a:p>
          <a:pPr rtl="0">
            <a:lnSpc>
              <a:spcPct val="100000"/>
            </a:lnSpc>
          </a:pPr>
          <a:r>
            <a:rPr lang="nl-NL" sz="1800" noProof="0" dirty="0">
              <a:solidFill>
                <a:schemeClr val="tx1"/>
              </a:solidFill>
            </a:rPr>
            <a:t>Vakinhoudelijke bekwaamheid</a:t>
          </a:r>
        </a:p>
      </dgm:t>
    </dgm:pt>
    <dgm:pt modelId="{7ADFA01E-1246-464F-8347-8DA3C53B199C}" type="sibTrans" cxnId="{7B18691A-FAB3-4686-A97D-DF2644B3F9A6}">
      <dgm:prSet/>
      <dgm:spPr/>
      <dgm:t>
        <a:bodyPr rtlCol="0"/>
        <a:lstStyle/>
        <a:p>
          <a:pPr rtl="0"/>
          <a:endParaRPr lang="nl-NL" noProof="0" dirty="0"/>
        </a:p>
      </dgm:t>
    </dgm:pt>
    <dgm:pt modelId="{1A5BA4AE-234F-486F-B65A-ABB37EC6EDAF}" type="parTrans" cxnId="{7B18691A-FAB3-4686-A97D-DF2644B3F9A6}">
      <dgm:prSet/>
      <dgm:spPr/>
      <dgm:t>
        <a:bodyPr rtlCol="0"/>
        <a:lstStyle/>
        <a:p>
          <a:pPr rtl="0"/>
          <a:endParaRPr lang="nl-NL" noProof="0" dirty="0"/>
        </a:p>
      </dgm:t>
    </dgm:pt>
    <dgm:pt modelId="{D23FCED1-BFD8-4C56-922F-0F0B6F0FCA06}" type="pres">
      <dgm:prSet presAssocID="{1EC23686-56D6-4482-B4E3-3F9784E88994}" presName="root" presStyleCnt="0">
        <dgm:presLayoutVars>
          <dgm:dir/>
          <dgm:resizeHandles val="exact"/>
        </dgm:presLayoutVars>
      </dgm:prSet>
      <dgm:spPr/>
    </dgm:pt>
    <dgm:pt modelId="{FC5F855A-CDF0-4982-B8FD-243F672B4215}" type="pres">
      <dgm:prSet presAssocID="{666F1301-07F7-4F1E-88B9-30CCDFF34C22}" presName="compNode" presStyleCnt="0"/>
      <dgm:spPr/>
    </dgm:pt>
    <dgm:pt modelId="{273CFA26-5783-472C-AEA4-7474BCE7ED76}" type="pres">
      <dgm:prSet presAssocID="{666F1301-07F7-4F1E-88B9-30CCDFF34C22}" presName="bgRect" presStyleLbl="bgShp" presStyleIdx="0" presStyleCnt="3" custLinFactNeighborY="-1137"/>
      <dgm:spPr/>
    </dgm:pt>
    <dgm:pt modelId="{C4244F91-F78D-44B7-A3EF-985F7CA01A3E}" type="pres">
      <dgm:prSet presAssocID="{666F1301-07F7-4F1E-88B9-30CCDFF34C22}" presName="iconRect" presStyleLbl="node1" presStyleIdx="0" presStyleCnt="3" custLinFactNeighborX="-8408" custLinFactNeighborY="-208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Book"/>
        </a:ext>
      </dgm:extLst>
    </dgm:pt>
    <dgm:pt modelId="{861C38A8-B127-4252-8CA3-59ABAD81D71E}" type="pres">
      <dgm:prSet presAssocID="{666F1301-07F7-4F1E-88B9-30CCDFF34C22}" presName="spaceRect" presStyleCnt="0"/>
      <dgm:spPr/>
    </dgm:pt>
    <dgm:pt modelId="{ADB98073-9A16-429B-B3E4-78C87520E3BD}" type="pres">
      <dgm:prSet presAssocID="{666F1301-07F7-4F1E-88B9-30CCDFF34C22}" presName="parTx" presStyleLbl="revTx" presStyleIdx="0" presStyleCnt="3" custLinFactNeighborX="-2025">
        <dgm:presLayoutVars>
          <dgm:chMax val="0"/>
          <dgm:chPref val="0"/>
        </dgm:presLayoutVars>
      </dgm:prSet>
      <dgm:spPr/>
    </dgm:pt>
    <dgm:pt modelId="{F78E8686-C11F-4490-ABBA-00BB413EB720}" type="pres">
      <dgm:prSet presAssocID="{1CCA38C8-B866-440C-8B7A-A6514DD31A53}" presName="sibTrans" presStyleCnt="0"/>
      <dgm:spPr/>
    </dgm:pt>
    <dgm:pt modelId="{2DFD5C08-692C-49C6-BE0E-A3054AA47A5F}" type="pres">
      <dgm:prSet presAssocID="{CB88D0C4-6C39-4629-9DEF-57288A3EBE4C}" presName="compNode" presStyleCnt="0"/>
      <dgm:spPr/>
    </dgm:pt>
    <dgm:pt modelId="{92FAFA61-277F-4763-B110-7FC285F8CB15}" type="pres">
      <dgm:prSet presAssocID="{CB88D0C4-6C39-4629-9DEF-57288A3EBE4C}" presName="bgRect" presStyleLbl="bgShp" presStyleIdx="1" presStyleCnt="3" custLinFactNeighborY="-10726"/>
      <dgm:spPr/>
    </dgm:pt>
    <dgm:pt modelId="{A3300A1D-434B-4C4E-8590-BFF398413919}" type="pres">
      <dgm:prSet presAssocID="{CB88D0C4-6C39-4629-9DEF-57288A3EBE4C}" presName="iconRect" presStyleLbl="node1" presStyleIdx="1" presStyleCnt="3" custScaleY="73410" custLinFactX="400000" custLinFactY="171010" custLinFactNeighborX="432401" custLinFactNeighborY="2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8000" b="-18000"/>
          </a:stretch>
        </a:blipFill>
        <a:ln>
          <a:noFill/>
        </a:ln>
      </dgm:spPr>
      <dgm:extLst>
        <a:ext uri="{E40237B7-FDA0-4F09-8148-C483321AD2D9}">
          <dgm14:cNvPr xmlns:dgm14="http://schemas.microsoft.com/office/drawing/2010/diagram" id="0" name="" descr="Contract silhouet"/>
        </a:ext>
      </dgm:extLst>
    </dgm:pt>
    <dgm:pt modelId="{653B9166-120D-461F-B727-948D5CFC3A32}" type="pres">
      <dgm:prSet presAssocID="{CB88D0C4-6C39-4629-9DEF-57288A3EBE4C}" presName="spaceRect" presStyleCnt="0"/>
      <dgm:spPr/>
    </dgm:pt>
    <dgm:pt modelId="{B3C0F7C3-813F-464E-916E-F80DAAA07ACD}" type="pres">
      <dgm:prSet presAssocID="{CB88D0C4-6C39-4629-9DEF-57288A3EBE4C}" presName="parTx" presStyleLbl="revTx" presStyleIdx="1" presStyleCnt="3" custLinFactNeighborX="-2025">
        <dgm:presLayoutVars>
          <dgm:chMax val="0"/>
          <dgm:chPref val="0"/>
        </dgm:presLayoutVars>
      </dgm:prSet>
      <dgm:spPr/>
    </dgm:pt>
    <dgm:pt modelId="{A07EDB53-627B-4C9B-865D-D7AC49284C38}" type="pres">
      <dgm:prSet presAssocID="{7ADFA01E-1246-464F-8347-8DA3C53B199C}" presName="sibTrans" presStyleCnt="0"/>
      <dgm:spPr/>
    </dgm:pt>
    <dgm:pt modelId="{15138416-DD7B-401A-B700-42AD914433BC}" type="pres">
      <dgm:prSet presAssocID="{07DC5EEB-1654-4ECB-A96A-EED4BE9D4BB4}" presName="compNode" presStyleCnt="0"/>
      <dgm:spPr/>
    </dgm:pt>
    <dgm:pt modelId="{076138F6-ECA1-482E-996E-9880FB31D2B3}" type="pres">
      <dgm:prSet presAssocID="{07DC5EEB-1654-4ECB-A96A-EED4BE9D4BB4}" presName="bgRect" presStyleLbl="bgShp" presStyleIdx="2" presStyleCnt="3" custLinFactNeighborY="-22619"/>
      <dgm:spPr/>
    </dgm:pt>
    <dgm:pt modelId="{F0A6A1BF-2EAD-4602-81E6-9CC50C37F6AE}" type="pres">
      <dgm:prSet presAssocID="{07DC5EEB-1654-4ECB-A96A-EED4BE9D4BB4}" presName="iconRect" presStyleLbl="node1" presStyleIdx="2" presStyleCnt="3" custLinFactNeighborX="-17561" custLinFactNeighborY="-24460"/>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ks on Shelf"/>
        </a:ext>
      </dgm:extLst>
    </dgm:pt>
    <dgm:pt modelId="{B98CB117-D9C1-4AF6-9A9D-0DAB5768767C}" type="pres">
      <dgm:prSet presAssocID="{07DC5EEB-1654-4ECB-A96A-EED4BE9D4BB4}" presName="spaceRect" presStyleCnt="0"/>
      <dgm:spPr/>
    </dgm:pt>
    <dgm:pt modelId="{1EDE4884-2B85-4A48-9870-BA341962788C}" type="pres">
      <dgm:prSet presAssocID="{07DC5EEB-1654-4ECB-A96A-EED4BE9D4BB4}" presName="parTx" presStyleLbl="revTx" presStyleIdx="2" presStyleCnt="3" custLinFactNeighborX="-2025">
        <dgm:presLayoutVars>
          <dgm:chMax val="0"/>
          <dgm:chPref val="0"/>
        </dgm:presLayoutVars>
      </dgm:prSet>
      <dgm:spPr/>
    </dgm:pt>
  </dgm:ptLst>
  <dgm:cxnLst>
    <dgm:cxn modelId="{7B18691A-FAB3-4686-A97D-DF2644B3F9A6}" srcId="{1EC23686-56D6-4482-B4E3-3F9784E88994}" destId="{CB88D0C4-6C39-4629-9DEF-57288A3EBE4C}" srcOrd="1" destOrd="0" parTransId="{1A5BA4AE-234F-486F-B65A-ABB37EC6EDAF}" sibTransId="{7ADFA01E-1246-464F-8347-8DA3C53B199C}"/>
    <dgm:cxn modelId="{4479226A-C61F-4049-B907-024E5E3EA78B}" type="presOf" srcId="{666F1301-07F7-4F1E-88B9-30CCDFF34C22}" destId="{ADB98073-9A16-429B-B3E4-78C87520E3BD}" srcOrd="0" destOrd="0" presId="urn:microsoft.com/office/officeart/2018/2/layout/IconVerticalSolidList"/>
    <dgm:cxn modelId="{1CBDEE86-B634-4B5B-AD60-03DEC5B53DB8}" type="presOf" srcId="{07DC5EEB-1654-4ECB-A96A-EED4BE9D4BB4}" destId="{1EDE4884-2B85-4A48-9870-BA341962788C}" srcOrd="0" destOrd="0" presId="urn:microsoft.com/office/officeart/2018/2/layout/IconVerticalSolidList"/>
    <dgm:cxn modelId="{70BD86B9-A297-4D90-B59D-12F1AB3DD124}" srcId="{1EC23686-56D6-4482-B4E3-3F9784E88994}" destId="{666F1301-07F7-4F1E-88B9-30CCDFF34C22}" srcOrd="0" destOrd="0" parTransId="{48B1B5E3-336B-4618-B3E0-EEC37F417F42}" sibTransId="{1CCA38C8-B866-440C-8B7A-A6514DD31A53}"/>
    <dgm:cxn modelId="{F80C1DCD-4171-43A1-BE98-AA3DA896EAE8}" type="presOf" srcId="{1EC23686-56D6-4482-B4E3-3F9784E88994}" destId="{D23FCED1-BFD8-4C56-922F-0F0B6F0FCA06}" srcOrd="0" destOrd="0" presId="urn:microsoft.com/office/officeart/2018/2/layout/IconVerticalSolidList"/>
    <dgm:cxn modelId="{A3496BEC-7D4E-41F2-B6B2-38A84003D33E}" srcId="{1EC23686-56D6-4482-B4E3-3F9784E88994}" destId="{07DC5EEB-1654-4ECB-A96A-EED4BE9D4BB4}" srcOrd="2" destOrd="0" parTransId="{0B98E39A-7037-46A6-8799-DDA1D4C4A2D3}" sibTransId="{42EB8256-925E-4B15-B238-A97EE64E9CC8}"/>
    <dgm:cxn modelId="{D7BC00F4-B4AA-46A8-87B7-B0FE9B9E4297}" type="presOf" srcId="{CB88D0C4-6C39-4629-9DEF-57288A3EBE4C}" destId="{B3C0F7C3-813F-464E-916E-F80DAAA07ACD}" srcOrd="0" destOrd="0" presId="urn:microsoft.com/office/officeart/2018/2/layout/IconVerticalSolidList"/>
    <dgm:cxn modelId="{95E5FEC7-D662-452A-B6EC-16ADABFF4015}" type="presParOf" srcId="{D23FCED1-BFD8-4C56-922F-0F0B6F0FCA06}" destId="{FC5F855A-CDF0-4982-B8FD-243F672B4215}" srcOrd="0" destOrd="0" presId="urn:microsoft.com/office/officeart/2018/2/layout/IconVerticalSolidList"/>
    <dgm:cxn modelId="{54E596A5-1F63-49F0-9E99-9735D9DDE905}" type="presParOf" srcId="{FC5F855A-CDF0-4982-B8FD-243F672B4215}" destId="{273CFA26-5783-472C-AEA4-7474BCE7ED76}" srcOrd="0" destOrd="0" presId="urn:microsoft.com/office/officeart/2018/2/layout/IconVerticalSolidList"/>
    <dgm:cxn modelId="{3241A8BB-E93C-4175-8287-71C744E948F3}" type="presParOf" srcId="{FC5F855A-CDF0-4982-B8FD-243F672B4215}" destId="{C4244F91-F78D-44B7-A3EF-985F7CA01A3E}" srcOrd="1" destOrd="0" presId="urn:microsoft.com/office/officeart/2018/2/layout/IconVerticalSolidList"/>
    <dgm:cxn modelId="{7D8EC974-C39B-465D-A1E3-96D56AF63AED}" type="presParOf" srcId="{FC5F855A-CDF0-4982-B8FD-243F672B4215}" destId="{861C38A8-B127-4252-8CA3-59ABAD81D71E}" srcOrd="2" destOrd="0" presId="urn:microsoft.com/office/officeart/2018/2/layout/IconVerticalSolidList"/>
    <dgm:cxn modelId="{15B9E0B8-258B-4980-A4F4-20D599DD4277}" type="presParOf" srcId="{FC5F855A-CDF0-4982-B8FD-243F672B4215}" destId="{ADB98073-9A16-429B-B3E4-78C87520E3BD}" srcOrd="3" destOrd="0" presId="urn:microsoft.com/office/officeart/2018/2/layout/IconVerticalSolidList"/>
    <dgm:cxn modelId="{25A74079-B3AB-4FD0-8EF6-EBE95A1CA61C}" type="presParOf" srcId="{D23FCED1-BFD8-4C56-922F-0F0B6F0FCA06}" destId="{F78E8686-C11F-4490-ABBA-00BB413EB720}" srcOrd="1" destOrd="0" presId="urn:microsoft.com/office/officeart/2018/2/layout/IconVerticalSolidList"/>
    <dgm:cxn modelId="{E1DF304D-F536-4501-927D-58D353F10F8F}" type="presParOf" srcId="{D23FCED1-BFD8-4C56-922F-0F0B6F0FCA06}" destId="{2DFD5C08-692C-49C6-BE0E-A3054AA47A5F}" srcOrd="2" destOrd="0" presId="urn:microsoft.com/office/officeart/2018/2/layout/IconVerticalSolidList"/>
    <dgm:cxn modelId="{18AF1221-4A68-48EA-8B1F-CA926B8B6E80}" type="presParOf" srcId="{2DFD5C08-692C-49C6-BE0E-A3054AA47A5F}" destId="{92FAFA61-277F-4763-B110-7FC285F8CB15}" srcOrd="0" destOrd="0" presId="urn:microsoft.com/office/officeart/2018/2/layout/IconVerticalSolidList"/>
    <dgm:cxn modelId="{B46C4946-B387-451F-903B-EDB14FC80241}" type="presParOf" srcId="{2DFD5C08-692C-49C6-BE0E-A3054AA47A5F}" destId="{A3300A1D-434B-4C4E-8590-BFF398413919}" srcOrd="1" destOrd="0" presId="urn:microsoft.com/office/officeart/2018/2/layout/IconVerticalSolidList"/>
    <dgm:cxn modelId="{1DB018A0-BAE9-4FF8-92AD-8FC1B74E1F6C}" type="presParOf" srcId="{2DFD5C08-692C-49C6-BE0E-A3054AA47A5F}" destId="{653B9166-120D-461F-B727-948D5CFC3A32}" srcOrd="2" destOrd="0" presId="urn:microsoft.com/office/officeart/2018/2/layout/IconVerticalSolidList"/>
    <dgm:cxn modelId="{3C529D2F-2FF5-4C2F-9610-231C16E306F6}" type="presParOf" srcId="{2DFD5C08-692C-49C6-BE0E-A3054AA47A5F}" destId="{B3C0F7C3-813F-464E-916E-F80DAAA07ACD}" srcOrd="3" destOrd="0" presId="urn:microsoft.com/office/officeart/2018/2/layout/IconVerticalSolidList"/>
    <dgm:cxn modelId="{476DDC4F-50B2-41DE-9098-5725FC448184}" type="presParOf" srcId="{D23FCED1-BFD8-4C56-922F-0F0B6F0FCA06}" destId="{A07EDB53-627B-4C9B-865D-D7AC49284C38}" srcOrd="3" destOrd="0" presId="urn:microsoft.com/office/officeart/2018/2/layout/IconVerticalSolidList"/>
    <dgm:cxn modelId="{EE0BE25A-0E7E-45DB-816F-E7B998312A97}" type="presParOf" srcId="{D23FCED1-BFD8-4C56-922F-0F0B6F0FCA06}" destId="{15138416-DD7B-401A-B700-42AD914433BC}" srcOrd="4" destOrd="0" presId="urn:microsoft.com/office/officeart/2018/2/layout/IconVerticalSolidList"/>
    <dgm:cxn modelId="{13839CC3-BE13-4E8E-9E21-9A582D797C02}" type="presParOf" srcId="{15138416-DD7B-401A-B700-42AD914433BC}" destId="{076138F6-ECA1-482E-996E-9880FB31D2B3}" srcOrd="0" destOrd="0" presId="urn:microsoft.com/office/officeart/2018/2/layout/IconVerticalSolidList"/>
    <dgm:cxn modelId="{ECBA305D-0664-44B4-A831-BC9B140A8EB7}" type="presParOf" srcId="{15138416-DD7B-401A-B700-42AD914433BC}" destId="{F0A6A1BF-2EAD-4602-81E6-9CC50C37F6AE}" srcOrd="1" destOrd="0" presId="urn:microsoft.com/office/officeart/2018/2/layout/IconVerticalSolidList"/>
    <dgm:cxn modelId="{21EFA53F-91B8-48CF-83E3-734338F346BA}" type="presParOf" srcId="{15138416-DD7B-401A-B700-42AD914433BC}" destId="{B98CB117-D9C1-4AF6-9A9D-0DAB5768767C}" srcOrd="2" destOrd="0" presId="urn:microsoft.com/office/officeart/2018/2/layout/IconVerticalSolidList"/>
    <dgm:cxn modelId="{84E091D3-1650-45E0-982C-1F69661EFC51}" type="presParOf" srcId="{15138416-DD7B-401A-B700-42AD914433BC}" destId="{1EDE4884-2B85-4A48-9870-BA341962788C}"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CFA26-5783-472C-AEA4-7474BCE7ED76}">
      <dsp:nvSpPr>
        <dsp:cNvPr id="0" name=""/>
        <dsp:cNvSpPr/>
      </dsp:nvSpPr>
      <dsp:spPr>
        <a:xfrm>
          <a:off x="0" y="0"/>
          <a:ext cx="4462724" cy="98673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44F91-F78D-44B7-A3EF-985F7CA01A3E}">
      <dsp:nvSpPr>
        <dsp:cNvPr id="0" name=""/>
        <dsp:cNvSpPr/>
      </dsp:nvSpPr>
      <dsp:spPr>
        <a:xfrm>
          <a:off x="252855" y="211147"/>
          <a:ext cx="542701" cy="54270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B98073-9A16-429B-B3E4-78C87520E3BD}">
      <dsp:nvSpPr>
        <dsp:cNvPr id="0" name=""/>
        <dsp:cNvSpPr/>
      </dsp:nvSpPr>
      <dsp:spPr>
        <a:xfrm>
          <a:off x="1072381" y="421"/>
          <a:ext cx="3323050" cy="98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429" tIns="104429" rIns="104429" bIns="104429" numCol="1" spcCol="1270" rtlCol="0" anchor="ctr" anchorCtr="0">
          <a:noAutofit/>
        </a:bodyPr>
        <a:lstStyle/>
        <a:p>
          <a:pPr marL="0" lvl="0" indent="0" algn="l" defTabSz="800100" rtl="0">
            <a:lnSpc>
              <a:spcPct val="100000"/>
            </a:lnSpc>
            <a:spcBef>
              <a:spcPct val="0"/>
            </a:spcBef>
            <a:spcAft>
              <a:spcPct val="35000"/>
            </a:spcAft>
            <a:buNone/>
          </a:pPr>
          <a:r>
            <a:rPr lang="nl-NL" sz="1800" kern="1200" noProof="0" dirty="0">
              <a:solidFill>
                <a:prstClr val="white"/>
              </a:solidFill>
              <a:latin typeface="+mn-lt"/>
              <a:ea typeface="+mn-ea"/>
              <a:cs typeface="+mn-cs"/>
            </a:rPr>
            <a:t>Bekwaamheid en kwalificatie</a:t>
          </a:r>
        </a:p>
      </dsp:txBody>
      <dsp:txXfrm>
        <a:off x="1072381" y="421"/>
        <a:ext cx="3323050" cy="986730"/>
      </dsp:txXfrm>
    </dsp:sp>
    <dsp:sp modelId="{92FAFA61-277F-4763-B110-7FC285F8CB15}">
      <dsp:nvSpPr>
        <dsp:cNvPr id="0" name=""/>
        <dsp:cNvSpPr/>
      </dsp:nvSpPr>
      <dsp:spPr>
        <a:xfrm>
          <a:off x="0" y="1127998"/>
          <a:ext cx="4462724" cy="98673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00A1D-434B-4C4E-8590-BFF398413919}">
      <dsp:nvSpPr>
        <dsp:cNvPr id="0" name=""/>
        <dsp:cNvSpPr/>
      </dsp:nvSpPr>
      <dsp:spPr>
        <a:xfrm>
          <a:off x="3920022" y="3056002"/>
          <a:ext cx="542701" cy="398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8000" b="-18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C0F7C3-813F-464E-916E-F80DAAA07ACD}">
      <dsp:nvSpPr>
        <dsp:cNvPr id="0" name=""/>
        <dsp:cNvSpPr/>
      </dsp:nvSpPr>
      <dsp:spPr>
        <a:xfrm>
          <a:off x="1072381" y="1233834"/>
          <a:ext cx="3323050" cy="98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429" tIns="104429" rIns="104429" bIns="104429" numCol="1" spcCol="1270" rtlCol="0" anchor="ctr" anchorCtr="0">
          <a:noAutofit/>
        </a:bodyPr>
        <a:lstStyle/>
        <a:p>
          <a:pPr marL="0" lvl="0" indent="0" algn="l" defTabSz="800100" rtl="0">
            <a:lnSpc>
              <a:spcPct val="100000"/>
            </a:lnSpc>
            <a:spcBef>
              <a:spcPct val="0"/>
            </a:spcBef>
            <a:spcAft>
              <a:spcPct val="35000"/>
            </a:spcAft>
            <a:buNone/>
          </a:pPr>
          <a:r>
            <a:rPr lang="nl-NL" sz="1800" kern="1200" noProof="0" dirty="0">
              <a:solidFill>
                <a:schemeClr val="tx1"/>
              </a:solidFill>
            </a:rPr>
            <a:t>Vakinhoudelijke bekwaamheid</a:t>
          </a:r>
        </a:p>
      </dsp:txBody>
      <dsp:txXfrm>
        <a:off x="1072381" y="1233834"/>
        <a:ext cx="3323050" cy="986730"/>
      </dsp:txXfrm>
    </dsp:sp>
    <dsp:sp modelId="{076138F6-ECA1-482E-996E-9880FB31D2B3}">
      <dsp:nvSpPr>
        <dsp:cNvPr id="0" name=""/>
        <dsp:cNvSpPr/>
      </dsp:nvSpPr>
      <dsp:spPr>
        <a:xfrm>
          <a:off x="0" y="2244059"/>
          <a:ext cx="4462724" cy="98673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6A1BF-2EAD-4602-81E6-9CC50C37F6AE}">
      <dsp:nvSpPr>
        <dsp:cNvPr id="0" name=""/>
        <dsp:cNvSpPr/>
      </dsp:nvSpPr>
      <dsp:spPr>
        <a:xfrm>
          <a:off x="203182" y="2556517"/>
          <a:ext cx="542701" cy="542701"/>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DE4884-2B85-4A48-9870-BA341962788C}">
      <dsp:nvSpPr>
        <dsp:cNvPr id="0" name=""/>
        <dsp:cNvSpPr/>
      </dsp:nvSpPr>
      <dsp:spPr>
        <a:xfrm>
          <a:off x="1072381" y="2467247"/>
          <a:ext cx="3323050" cy="98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429" tIns="104429" rIns="104429" bIns="104429" numCol="1" spcCol="1270" rtlCol="0" anchor="ctr" anchorCtr="0">
          <a:noAutofit/>
        </a:bodyPr>
        <a:lstStyle/>
        <a:p>
          <a:pPr marL="0" lvl="0" indent="0" algn="l" defTabSz="800100" rtl="0">
            <a:lnSpc>
              <a:spcPct val="100000"/>
            </a:lnSpc>
            <a:spcBef>
              <a:spcPct val="0"/>
            </a:spcBef>
            <a:spcAft>
              <a:spcPct val="35000"/>
            </a:spcAft>
            <a:buNone/>
          </a:pPr>
          <a:r>
            <a:rPr lang="nl-NL" sz="1800" b="0" kern="1200" noProof="0" dirty="0">
              <a:solidFill>
                <a:schemeClr val="tx1"/>
              </a:solidFill>
            </a:rPr>
            <a:t>Vakdidactische bekwaamheid</a:t>
          </a:r>
        </a:p>
      </dsp:txBody>
      <dsp:txXfrm>
        <a:off x="1072381" y="2467247"/>
        <a:ext cx="3323050" cy="9867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46A7C90-27DD-4A2A-A7BD-02F0B7BD3B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99E73D8B-9A68-4369-A01E-6AA4675A34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B332A6-5377-404C-A557-A5B027CCDD3F}" type="datetime1">
              <a:rPr lang="nl-NL" smtClean="0"/>
              <a:t>30-6-2023</a:t>
            </a:fld>
            <a:endParaRPr lang="nl-NL" dirty="0"/>
          </a:p>
        </p:txBody>
      </p:sp>
      <p:sp>
        <p:nvSpPr>
          <p:cNvPr id="4" name="Tijdelijke aanduiding voor voettekst 3">
            <a:extLst>
              <a:ext uri="{FF2B5EF4-FFF2-40B4-BE49-F238E27FC236}">
                <a16:creationId xmlns:a16="http://schemas.microsoft.com/office/drawing/2014/main" id="{E9DB2775-BD7F-4A30-8728-D5385672B1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9482A9A4-5969-4C43-88FB-30ED1DD9DC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F0D9E9-DDE1-48D8-9D1B-39BD3642C7F8}" type="slidenum">
              <a:rPr lang="nl-NL" smtClean="0"/>
              <a:t>‹nr.›</a:t>
            </a:fld>
            <a:endParaRPr lang="nl-NL"/>
          </a:p>
        </p:txBody>
      </p:sp>
    </p:spTree>
    <p:extLst>
      <p:ext uri="{BB962C8B-B14F-4D97-AF65-F5344CB8AC3E}">
        <p14:creationId xmlns:p14="http://schemas.microsoft.com/office/powerpoint/2010/main" val="973443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96611-4494-4AE7-A2DF-11151D01EAF8}" type="datetime1">
              <a:rPr lang="nl-NL" smtClean="0"/>
              <a:pPr/>
              <a:t>30-6-2023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dirty="0"/>
              <a:t>Tekststijlen van het model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0C06C-41F0-4570-9FD3-3649DDB517A7}" type="slidenum">
              <a:rPr lang="nl-NL" noProof="0" smtClean="0"/>
              <a:t>‹nr.›</a:t>
            </a:fld>
            <a:endParaRPr lang="nl-NL" noProof="0"/>
          </a:p>
        </p:txBody>
      </p:sp>
    </p:spTree>
    <p:extLst>
      <p:ext uri="{BB962C8B-B14F-4D97-AF65-F5344CB8AC3E}">
        <p14:creationId xmlns:p14="http://schemas.microsoft.com/office/powerpoint/2010/main" val="244523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E30C06C-41F0-4570-9FD3-3649DDB517A7}" type="slidenum">
              <a:rPr lang="nl-NL" smtClean="0"/>
              <a:t>1</a:t>
            </a:fld>
            <a:endParaRPr lang="nl-NL"/>
          </a:p>
        </p:txBody>
      </p:sp>
    </p:spTree>
    <p:extLst>
      <p:ext uri="{BB962C8B-B14F-4D97-AF65-F5344CB8AC3E}">
        <p14:creationId xmlns:p14="http://schemas.microsoft.com/office/powerpoint/2010/main" val="352244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E30C06C-41F0-4570-9FD3-3649DDB517A7}" type="slidenum">
              <a:rPr lang="nl-NL" smtClean="0"/>
              <a:t>2</a:t>
            </a:fld>
            <a:endParaRPr lang="nl-NL"/>
          </a:p>
        </p:txBody>
      </p:sp>
    </p:spTree>
    <p:extLst>
      <p:ext uri="{BB962C8B-B14F-4D97-AF65-F5344CB8AC3E}">
        <p14:creationId xmlns:p14="http://schemas.microsoft.com/office/powerpoint/2010/main" val="303400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E30C06C-41F0-4570-9FD3-3649DDB517A7}" type="slidenum">
              <a:rPr lang="nl-NL" smtClean="0"/>
              <a:t>15</a:t>
            </a:fld>
            <a:endParaRPr lang="nl-NL"/>
          </a:p>
        </p:txBody>
      </p:sp>
    </p:spTree>
    <p:extLst>
      <p:ext uri="{BB962C8B-B14F-4D97-AF65-F5344CB8AC3E}">
        <p14:creationId xmlns:p14="http://schemas.microsoft.com/office/powerpoint/2010/main" val="36245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212" y="685799"/>
            <a:ext cx="8001000" cy="2971801"/>
          </a:xfrm>
        </p:spPr>
        <p:txBody>
          <a:bodyPr rtlCol="0" anchor="b">
            <a:normAutofit/>
          </a:bodyPr>
          <a:lstStyle>
            <a:lvl1pPr algn="l">
              <a:defRPr sz="4800">
                <a:effectLst/>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684212" y="3843867"/>
            <a:ext cx="6400800" cy="1947333"/>
          </a:xfrm>
        </p:spPr>
        <p:txBody>
          <a:bodyPr rtlCol="0"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noProof="0"/>
              <a:t>Klik om de subtitelstijl van het model te bewerken</a:t>
            </a:r>
          </a:p>
        </p:txBody>
      </p:sp>
      <p:sp>
        <p:nvSpPr>
          <p:cNvPr id="4" name="Tijdelijke aanduiding voor datum 3"/>
          <p:cNvSpPr>
            <a:spLocks noGrp="1"/>
          </p:cNvSpPr>
          <p:nvPr>
            <p:ph type="dt" sz="half" idx="10"/>
          </p:nvPr>
        </p:nvSpPr>
        <p:spPr/>
        <p:txBody>
          <a:bodyPr rtlCol="0"/>
          <a:lstStyle/>
          <a:p>
            <a:pPr rtl="0"/>
            <a:fld id="{A45013F1-E90C-4452-8226-C5A2D9891CEA}" type="datetime1">
              <a:rPr lang="nl-NL" noProof="0" smtClean="0"/>
              <a:t>30-6-2023</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cxnSp>
        <p:nvCxnSpPr>
          <p:cNvPr id="16" name="Rechte verbindingslijn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Rechte verbindingslijn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Rechte verbindingslijn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Rechte verbindingslijn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Rechte verbindingslijn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17" name="Tijdelijke aanduiding voor afbeelding 2"/>
          <p:cNvSpPr>
            <a:spLocks noGrp="1" noChangeAspect="1"/>
          </p:cNvSpPr>
          <p:nvPr>
            <p:ph type="pic" idx="13" hasCustomPrompt="1"/>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16" name="Tijdelijke aanduiding voor tekst 9"/>
          <p:cNvSpPr>
            <a:spLocks noGrp="1"/>
          </p:cNvSpPr>
          <p:nvPr>
            <p:ph type="body" sz="quarter" idx="14" hasCustomPrompt="1"/>
          </p:nvPr>
        </p:nvSpPr>
        <p:spPr>
          <a:xfrm>
            <a:off x="914402" y="3843867"/>
            <a:ext cx="8304210" cy="457200"/>
          </a:xfrm>
        </p:spPr>
        <p:txBody>
          <a:bodyPr rtlCol="0"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nl-NL" noProof="0"/>
              <a:t>Tekststijlen van het model bewerken</a:t>
            </a:r>
          </a:p>
        </p:txBody>
      </p:sp>
      <p:sp>
        <p:nvSpPr>
          <p:cNvPr id="3" name="Tijdelijke aanduiding voor datum 2"/>
          <p:cNvSpPr>
            <a:spLocks noGrp="1"/>
          </p:cNvSpPr>
          <p:nvPr>
            <p:ph type="dt" sz="half" idx="10"/>
          </p:nvPr>
        </p:nvSpPr>
        <p:spPr/>
        <p:txBody>
          <a:bodyPr rtlCol="0"/>
          <a:lstStyle/>
          <a:p>
            <a:pPr rtl="0"/>
            <a:fld id="{EA888946-A95F-4379-A4DA-C1DC988DC106}" type="datetime1">
              <a:rPr lang="nl-NL" noProof="0" smtClean="0"/>
              <a:t>30-6-2023</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213" y="685800"/>
            <a:ext cx="10058400" cy="2743200"/>
          </a:xfrm>
        </p:spPr>
        <p:txBody>
          <a:bodyPr rtlCol="0" anchor="ctr">
            <a:normAutofit/>
          </a:bodyPr>
          <a:lstStyle>
            <a:lvl1pPr algn="l">
              <a:defRPr sz="3200" b="0" cap="all"/>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684212" y="4114800"/>
            <a:ext cx="8535988" cy="1879600"/>
          </a:xfrm>
        </p:spPr>
        <p:txBody>
          <a:bodyPr rtlCol="0"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p>
            <a:pPr rtl="0"/>
            <a:fld id="{AD805DC3-222A-4C2B-8C3F-A38D485A14FE}" type="datetime1">
              <a:rPr lang="nl-NL" noProof="0" smtClean="0"/>
              <a:t>30-6-2023</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1" y="685800"/>
            <a:ext cx="9144001" cy="2743200"/>
          </a:xfrm>
        </p:spPr>
        <p:txBody>
          <a:bodyPr rtlCol="0" anchor="ctr">
            <a:normAutofit/>
          </a:bodyPr>
          <a:lstStyle>
            <a:lvl1pPr algn="l">
              <a:defRPr sz="3200" b="0" cap="all">
                <a:solidFill>
                  <a:schemeClr val="tx1"/>
                </a:solidFill>
              </a:defRPr>
            </a:lvl1pPr>
          </a:lstStyle>
          <a:p>
            <a:pPr rtl="0"/>
            <a:r>
              <a:rPr lang="nl-NL" noProof="0"/>
              <a:t>Klik om de titelstijl van het model te bewerken</a:t>
            </a:r>
          </a:p>
        </p:txBody>
      </p:sp>
      <p:sp>
        <p:nvSpPr>
          <p:cNvPr id="10" name="Tijdelijke aanduiding voor tekst 9"/>
          <p:cNvSpPr>
            <a:spLocks noGrp="1"/>
          </p:cNvSpPr>
          <p:nvPr>
            <p:ph type="body" sz="quarter" idx="13" hasCustomPrompt="1"/>
          </p:nvPr>
        </p:nvSpPr>
        <p:spPr>
          <a:xfrm>
            <a:off x="1446212" y="3429000"/>
            <a:ext cx="8534400"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nl-NL" noProof="0"/>
              <a:t>Tekststijlen van het model bewerken</a:t>
            </a:r>
          </a:p>
        </p:txBody>
      </p:sp>
      <p:sp>
        <p:nvSpPr>
          <p:cNvPr id="3" name="Tijdelijke aanduiding voor tekst 2"/>
          <p:cNvSpPr>
            <a:spLocks noGrp="1"/>
          </p:cNvSpPr>
          <p:nvPr>
            <p:ph type="body" idx="1" hasCustomPrompt="1"/>
          </p:nvPr>
        </p:nvSpPr>
        <p:spPr>
          <a:xfrm>
            <a:off x="684213" y="4301067"/>
            <a:ext cx="8534400" cy="1684865"/>
          </a:xfrm>
        </p:spPr>
        <p:txBody>
          <a:bodyPr rtlCol="0"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p>
            <a:pPr rtl="0"/>
            <a:fld id="{933F6816-F916-4385-A8C3-5474403736D9}" type="datetime1">
              <a:rPr lang="nl-NL" noProof="0" smtClean="0"/>
              <a:t>30-6-2023</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
        <p:nvSpPr>
          <p:cNvPr id="14" name="Tekstvak 13"/>
          <p:cNvSpPr txBox="1"/>
          <p:nvPr/>
        </p:nvSpPr>
        <p:spPr>
          <a:xfrm>
            <a:off x="531812" y="812222"/>
            <a:ext cx="609600" cy="584776"/>
          </a:xfrm>
          <a:prstGeom prst="rect">
            <a:avLst/>
          </a:prstGeom>
        </p:spPr>
        <p:txBody>
          <a:bodyPr vert="horz" lIns="91440" tIns="45720" rIns="91440" bIns="45720" rtlCol="0" anchor="ctr">
            <a:noAutofit/>
          </a:bodyPr>
          <a:lstStyle/>
          <a:p>
            <a:pPr lvl="0" rtl="0"/>
            <a:r>
              <a:rPr lang="nl-NL" sz="8000" noProof="0">
                <a:solidFill>
                  <a:schemeClr val="tx1"/>
                </a:solidFill>
                <a:effectLst/>
              </a:rPr>
              <a:t>‘</a:t>
            </a:r>
          </a:p>
        </p:txBody>
      </p:sp>
      <p:sp>
        <p:nvSpPr>
          <p:cNvPr id="15" name="Tekstvak 14"/>
          <p:cNvSpPr txBox="1"/>
          <p:nvPr/>
        </p:nvSpPr>
        <p:spPr>
          <a:xfrm>
            <a:off x="10285412" y="2768601"/>
            <a:ext cx="609600" cy="584776"/>
          </a:xfrm>
          <a:prstGeom prst="rect">
            <a:avLst/>
          </a:prstGeom>
        </p:spPr>
        <p:txBody>
          <a:bodyPr vert="horz" lIns="91440" tIns="45720" rIns="91440" bIns="45720" rtlCol="0" anchor="ctr">
            <a:noAutofit/>
          </a:bodyPr>
          <a:lstStyle/>
          <a:p>
            <a:pPr lvl="0" algn="r" rtl="0"/>
            <a:r>
              <a:rPr lang="nl-NL" sz="80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212" y="3429000"/>
            <a:ext cx="8534400" cy="1697400"/>
          </a:xfrm>
        </p:spPr>
        <p:txBody>
          <a:bodyPr rtlCol="0" anchor="b">
            <a:normAutofit/>
          </a:bodyPr>
          <a:lstStyle>
            <a:lvl1pPr algn="l">
              <a:defRPr sz="3200" b="0" cap="all"/>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684211" y="5132981"/>
            <a:ext cx="8535990" cy="860400"/>
          </a:xfrm>
        </p:spPr>
        <p:txBody>
          <a:bodyPr rtlCol="0"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p>
            <a:pPr rtl="0"/>
            <a:fld id="{57BBE716-1E82-41FD-B771-12907C6B5C93}" type="datetime1">
              <a:rPr lang="nl-NL" noProof="0" smtClean="0"/>
              <a:t>30-6-2023</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amkaartje met citaa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3" y="685800"/>
            <a:ext cx="9144000" cy="2743200"/>
          </a:xfrm>
        </p:spPr>
        <p:txBody>
          <a:bodyPr rtlCol="0" anchor="ctr">
            <a:normAutofit/>
          </a:bodyPr>
          <a:lstStyle>
            <a:lvl1pPr algn="l">
              <a:defRPr sz="3200" b="0" cap="all">
                <a:solidFill>
                  <a:schemeClr val="tx1"/>
                </a:solidFill>
              </a:defRPr>
            </a:lvl1pPr>
          </a:lstStyle>
          <a:p>
            <a:pPr rtl="0"/>
            <a:r>
              <a:rPr lang="nl-NL" noProof="0"/>
              <a:t>Klik om de titelstijl van het model te bewerken</a:t>
            </a:r>
          </a:p>
        </p:txBody>
      </p:sp>
      <p:sp>
        <p:nvSpPr>
          <p:cNvPr id="10" name="Tijdelijke aanduiding voor tekst 9"/>
          <p:cNvSpPr>
            <a:spLocks noGrp="1"/>
          </p:cNvSpPr>
          <p:nvPr>
            <p:ph type="body" sz="quarter" idx="13" hasCustomPrompt="1"/>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rtl="0">
              <a:spcBef>
                <a:spcPct val="0"/>
              </a:spcBef>
              <a:buNone/>
            </a:pPr>
            <a:r>
              <a:rPr lang="nl-NL" noProof="0"/>
              <a:t>Tekststijlen van het model bewerken</a:t>
            </a:r>
          </a:p>
        </p:txBody>
      </p:sp>
      <p:sp>
        <p:nvSpPr>
          <p:cNvPr id="3" name="Tijdelijke aanduiding voor tekst 2"/>
          <p:cNvSpPr>
            <a:spLocks noGrp="1"/>
          </p:cNvSpPr>
          <p:nvPr>
            <p:ph type="body" idx="1" hasCustomPrompt="1"/>
          </p:nvPr>
        </p:nvSpPr>
        <p:spPr>
          <a:xfrm>
            <a:off x="684211" y="4978400"/>
            <a:ext cx="8534401" cy="1016000"/>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p>
            <a:pPr rtl="0"/>
            <a:fld id="{593B8A2B-C717-41D4-8EA3-21E6ABF61026}" type="datetime1">
              <a:rPr lang="nl-NL" noProof="0" smtClean="0"/>
              <a:t>30-6-2023</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
        <p:nvSpPr>
          <p:cNvPr id="11" name="Tekstvak 10"/>
          <p:cNvSpPr txBox="1"/>
          <p:nvPr/>
        </p:nvSpPr>
        <p:spPr>
          <a:xfrm>
            <a:off x="531812" y="812222"/>
            <a:ext cx="609600" cy="584776"/>
          </a:xfrm>
          <a:prstGeom prst="rect">
            <a:avLst/>
          </a:prstGeom>
        </p:spPr>
        <p:txBody>
          <a:bodyPr vert="horz" lIns="91440" tIns="45720" rIns="91440" bIns="45720" rtlCol="0" anchor="ctr">
            <a:noAutofit/>
          </a:bodyPr>
          <a:lstStyle/>
          <a:p>
            <a:pPr lvl="0" rtl="0"/>
            <a:r>
              <a:rPr lang="nl-NL" sz="8000" noProof="0">
                <a:solidFill>
                  <a:schemeClr val="tx1"/>
                </a:solidFill>
                <a:effectLst/>
              </a:rPr>
              <a:t>‘</a:t>
            </a:r>
          </a:p>
        </p:txBody>
      </p:sp>
      <p:sp>
        <p:nvSpPr>
          <p:cNvPr id="12" name="Tekstvak 11"/>
          <p:cNvSpPr txBox="1"/>
          <p:nvPr/>
        </p:nvSpPr>
        <p:spPr>
          <a:xfrm>
            <a:off x="10285412" y="2768601"/>
            <a:ext cx="609600" cy="584776"/>
          </a:xfrm>
          <a:prstGeom prst="rect">
            <a:avLst/>
          </a:prstGeom>
        </p:spPr>
        <p:txBody>
          <a:bodyPr vert="horz" lIns="91440" tIns="45720" rIns="91440" bIns="45720" rtlCol="0" anchor="ctr">
            <a:noAutofit/>
          </a:bodyPr>
          <a:lstStyle/>
          <a:p>
            <a:pPr lvl="0" algn="r" rtl="0"/>
            <a:r>
              <a:rPr lang="nl-NL" sz="8000" noProof="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213" y="685800"/>
            <a:ext cx="10058400" cy="2743200"/>
          </a:xfrm>
        </p:spPr>
        <p:txBody>
          <a:bodyPr vert="horz" lIns="91440" tIns="45720" rIns="91440" bIns="45720" rtlCol="0" anchor="ctr">
            <a:normAutofit/>
          </a:bodyPr>
          <a:lstStyle>
            <a:lvl1pPr>
              <a:defRPr lang="en-US" b="0" dirty="0"/>
            </a:lvl1pPr>
          </a:lstStyle>
          <a:p>
            <a:pPr marL="0" lvl="0" rtl="0"/>
            <a:r>
              <a:rPr lang="nl-NL" noProof="0"/>
              <a:t>Klik om de titelstijl van het model te bewerken</a:t>
            </a:r>
          </a:p>
        </p:txBody>
      </p:sp>
      <p:sp>
        <p:nvSpPr>
          <p:cNvPr id="10" name="Tijdelijke aanduiding voor tekst 9"/>
          <p:cNvSpPr>
            <a:spLocks noGrp="1"/>
          </p:cNvSpPr>
          <p:nvPr>
            <p:ph type="body" sz="quarter" idx="13" hasCustomPrompt="1"/>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rtl="0">
              <a:spcBef>
                <a:spcPct val="0"/>
              </a:spcBef>
              <a:buNone/>
            </a:pPr>
            <a:r>
              <a:rPr lang="nl-NL" noProof="0"/>
              <a:t>Tekststijlen van het model bewerken</a:t>
            </a:r>
          </a:p>
        </p:txBody>
      </p:sp>
      <p:sp>
        <p:nvSpPr>
          <p:cNvPr id="3" name="Tijdelijke aanduiding voor tekst 2"/>
          <p:cNvSpPr>
            <a:spLocks noGrp="1"/>
          </p:cNvSpPr>
          <p:nvPr>
            <p:ph type="body" idx="1" hasCustomPrompt="1"/>
          </p:nvPr>
        </p:nvSpPr>
        <p:spPr>
          <a:xfrm>
            <a:off x="684211" y="4766732"/>
            <a:ext cx="8534401" cy="1227667"/>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p>
            <a:pPr rtl="0"/>
            <a:fld id="{FDE76925-A954-4270-BE96-75281CC24FEA}" type="datetime1">
              <a:rPr lang="nl-NL" noProof="0" smtClean="0"/>
              <a:t>30-6-2023</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lgn="l">
              <a:defRPr/>
            </a:lvl1pPr>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nchor="t"/>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844AADA2-F5B9-4F87-893E-CB730A6FC60B}" type="datetime1">
              <a:rPr lang="nl-NL" noProof="0" smtClean="0"/>
              <a:t>30-6-2023</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8685212" y="685800"/>
            <a:ext cx="2057400" cy="4572000"/>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685800" y="685800"/>
            <a:ext cx="7823200" cy="5308600"/>
          </a:xfrm>
        </p:spPr>
        <p:txBody>
          <a:bodyPr vert="eaVert" rtlCol="0" anchor="t"/>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7434EBB6-9665-459A-A8A0-6EB15119346D}" type="datetime1">
              <a:rPr lang="nl-NL" noProof="0" smtClean="0"/>
              <a:t>30-6-2023</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nchor="ct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3F1A9C1C-A1B0-4335-A688-BC44A7956D59}" type="datetime1">
              <a:rPr lang="nl-NL" noProof="0" smtClean="0"/>
              <a:t>30-6-2023</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211" y="2006600"/>
            <a:ext cx="8534401" cy="2281600"/>
          </a:xfrm>
        </p:spPr>
        <p:txBody>
          <a:bodyPr rtlCol="0" anchor="b">
            <a:normAutofit/>
          </a:bodyPr>
          <a:lstStyle>
            <a:lvl1pPr algn="l">
              <a:defRPr sz="3600" b="0" cap="all"/>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684213" y="4495800"/>
            <a:ext cx="8534400" cy="1498600"/>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p>
            <a:pPr rtl="0"/>
            <a:fld id="{DB908E4C-4878-4925-98F3-235FC755B4E0}" type="datetime1">
              <a:rPr lang="nl-NL" noProof="0" smtClean="0"/>
              <a:t>30-6-2023</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684211" y="685800"/>
            <a:ext cx="4937655" cy="3615267"/>
          </a:xfrm>
        </p:spPr>
        <p:txBody>
          <a:bodyPr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5808133" y="685801"/>
            <a:ext cx="4934479" cy="3615266"/>
          </a:xfrm>
        </p:spPr>
        <p:txBody>
          <a:bodyPr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212E2D22-9115-473F-9977-4902F29B9912}" type="datetime1">
              <a:rPr lang="nl-NL" noProof="0" smtClean="0"/>
              <a:t>30-6-2023</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972080" y="685800"/>
            <a:ext cx="4649787" cy="576262"/>
          </a:xfrm>
        </p:spPr>
        <p:txBody>
          <a:bodyPr rtlCol="0"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4" name="Tijdelijke aanduiding voor inhoud 3"/>
          <p:cNvSpPr>
            <a:spLocks noGrp="1"/>
          </p:cNvSpPr>
          <p:nvPr>
            <p:ph sz="half" idx="2" hasCustomPrompt="1"/>
          </p:nvPr>
        </p:nvSpPr>
        <p:spPr>
          <a:xfrm>
            <a:off x="684211" y="1270529"/>
            <a:ext cx="4937655" cy="3030538"/>
          </a:xfrm>
        </p:spPr>
        <p:txBody>
          <a:bodyPr rtlCol="0" anchor="t">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6079066" y="685800"/>
            <a:ext cx="4665134" cy="576262"/>
          </a:xfrm>
        </p:spPr>
        <p:txBody>
          <a:bodyPr rtlCol="0"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6" name="Tijdelijke aanduiding voor inhoud 5"/>
          <p:cNvSpPr>
            <a:spLocks noGrp="1"/>
          </p:cNvSpPr>
          <p:nvPr>
            <p:ph sz="quarter" idx="4" hasCustomPrompt="1"/>
          </p:nvPr>
        </p:nvSpPr>
        <p:spPr>
          <a:xfrm>
            <a:off x="5806545" y="1262062"/>
            <a:ext cx="4929188" cy="3030538"/>
          </a:xfrm>
        </p:spPr>
        <p:txBody>
          <a:bodyPr rtlCol="0" anchor="t">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55EDFA0F-4E1C-47D0-B6E1-2482C2CC8F3F}" type="datetime1">
              <a:rPr lang="nl-NL" noProof="0" smtClean="0"/>
              <a:t>30-6-2023</a:t>
            </a:fld>
            <a:endParaRPr lang="nl-NL" noProof="0"/>
          </a:p>
        </p:txBody>
      </p:sp>
      <p:sp>
        <p:nvSpPr>
          <p:cNvPr id="8" name="Tijdelijke aanduiding voor voettekst 7"/>
          <p:cNvSpPr>
            <a:spLocks noGrp="1"/>
          </p:cNvSpPr>
          <p:nvPr>
            <p:ph type="ftr" sz="quarter" idx="11"/>
          </p:nvPr>
        </p:nvSpPr>
        <p:spPr/>
        <p:txBody>
          <a:bodyPr rtlCol="0"/>
          <a:lstStyle/>
          <a:p>
            <a:pPr rtl="0"/>
            <a:endParaRPr lang="nl-NL" noProof="0"/>
          </a:p>
        </p:txBody>
      </p:sp>
      <p:sp>
        <p:nvSpPr>
          <p:cNvPr id="9" name="Tijdelijke aanduiding voor dianummer 8"/>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datum 2"/>
          <p:cNvSpPr>
            <a:spLocks noGrp="1"/>
          </p:cNvSpPr>
          <p:nvPr>
            <p:ph type="dt" sz="half" idx="10"/>
          </p:nvPr>
        </p:nvSpPr>
        <p:spPr/>
        <p:txBody>
          <a:bodyPr rtlCol="0"/>
          <a:lstStyle/>
          <a:p>
            <a:pPr rtl="0"/>
            <a:fld id="{F7410F99-C379-48EF-8BC2-B153172E5CA7}" type="datetime1">
              <a:rPr lang="nl-NL" noProof="0" smtClean="0"/>
              <a:t>30-6-2023</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CE578AA8-C097-47E8-83F4-33932E00140C}" type="datetime1">
              <a:rPr lang="nl-NL" noProof="0" smtClean="0"/>
              <a:t>30-6-2023</a:t>
            </a:fld>
            <a:endParaRPr lang="nl-NL" noProof="0"/>
          </a:p>
        </p:txBody>
      </p:sp>
      <p:sp>
        <p:nvSpPr>
          <p:cNvPr id="3" name="Tijdelijke aanduiding voor voettekst 2"/>
          <p:cNvSpPr>
            <a:spLocks noGrp="1"/>
          </p:cNvSpPr>
          <p:nvPr>
            <p:ph type="ftr" sz="quarter" idx="11"/>
          </p:nvPr>
        </p:nvSpPr>
        <p:spPr/>
        <p:txBody>
          <a:bodyPr rtlCol="0"/>
          <a:lstStyle/>
          <a:p>
            <a:pPr rtl="0"/>
            <a:endParaRPr lang="nl-NL" noProof="0"/>
          </a:p>
        </p:txBody>
      </p:sp>
      <p:sp>
        <p:nvSpPr>
          <p:cNvPr id="4" name="Tijdelijke aanduiding voor dianummer 3"/>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085012" y="685800"/>
            <a:ext cx="3657600" cy="1371600"/>
          </a:xfrm>
        </p:spPr>
        <p:txBody>
          <a:bodyPr rtlCol="0" anchor="b">
            <a:normAutofit/>
          </a:bodyPr>
          <a:lstStyle>
            <a:lvl1pPr algn="l">
              <a:defRPr sz="2400" b="0"/>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684212" y="685800"/>
            <a:ext cx="5943601" cy="5308600"/>
          </a:xfrm>
        </p:spPr>
        <p:txBody>
          <a:bodyPr rtlCol="0" anchor="ctr">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7085012" y="2209799"/>
            <a:ext cx="3657600" cy="2091267"/>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E6887D8C-626B-415B-8415-E7255A4BEEF7}" type="datetime1">
              <a:rPr lang="nl-NL" noProof="0" smtClean="0"/>
              <a:t>30-6-2023</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722812" y="1447800"/>
            <a:ext cx="6019800" cy="1143000"/>
          </a:xfrm>
        </p:spPr>
        <p:txBody>
          <a:bodyPr rtlCol="0" anchor="b">
            <a:normAutofit/>
          </a:bodyPr>
          <a:lstStyle>
            <a:lvl1pPr algn="l">
              <a:defRPr sz="2800" b="0"/>
            </a:lvl1pPr>
          </a:lstStyle>
          <a:p>
            <a:pPr rtl="0"/>
            <a:r>
              <a:rPr lang="nl-NL" noProof="0"/>
              <a:t>Klik om de titelstijl van het model te bewerken</a:t>
            </a:r>
          </a:p>
        </p:txBody>
      </p:sp>
      <p:sp>
        <p:nvSpPr>
          <p:cNvPr id="14" name="Tijdelijke aanduiding voor afbeelding 2"/>
          <p:cNvSpPr>
            <a:spLocks noGrp="1" noChangeAspect="1"/>
          </p:cNvSpPr>
          <p:nvPr>
            <p:ph type="pic" idx="1" hasCustomPrompt="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4722812" y="2777066"/>
            <a:ext cx="6021388" cy="2048933"/>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421FC9CF-0EE6-49A1-8317-4C54E49E604B}" type="datetime1">
              <a:rPr lang="nl-NL" noProof="0" smtClean="0"/>
              <a:t>30-6-2023</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ep 6"/>
          <p:cNvGrpSpPr/>
          <p:nvPr/>
        </p:nvGrpSpPr>
        <p:grpSpPr>
          <a:xfrm>
            <a:off x="9206969" y="2963333"/>
            <a:ext cx="2981858" cy="3208867"/>
            <a:chOff x="9206969" y="2963333"/>
            <a:chExt cx="2981858" cy="3208867"/>
          </a:xfrm>
        </p:grpSpPr>
        <p:cxnSp>
          <p:nvCxnSpPr>
            <p:cNvPr id="8" name="Rechte verbindingslijn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Rechte verbindingslijn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Rechte verbindingslijn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Rechte verbindingslijn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jdelijke aanduiding voor titel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fld id="{AE305963-1382-45CF-B843-4E67C8201130}" type="datetime1">
              <a:rPr lang="nl-NL" noProof="0" smtClean="0"/>
              <a:t>30-6-2023</a:t>
            </a:fld>
            <a:endParaRPr lang="nl-NL" noProof="0"/>
          </a:p>
        </p:txBody>
      </p:sp>
      <p:sp>
        <p:nvSpPr>
          <p:cNvPr id="5" name="Tijdelijke aanduiding voor voettekst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endParaRPr lang="nl-NL" noProof="0"/>
          </a:p>
        </p:txBody>
      </p:sp>
      <p:sp>
        <p:nvSpPr>
          <p:cNvPr id="6" name="Tijdelijke aanduiding voor dianumm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D57F1E4F-1CFF-5643-939E-217C01CDF565}" type="slidenum">
              <a:rPr lang="nl-NL" noProof="0" smtClean="0"/>
              <a:pPr rtl="0"/>
              <a:t>‹nr.›</a:t>
            </a:fld>
            <a:endParaRPr lang="nl-NL"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D067A139-86EB-480F-AE6B-AF8092F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6BA91D-915C-49E9-BA6D-FB9B677ACAA3}"/>
              </a:ext>
            </a:extLst>
          </p:cNvPr>
          <p:cNvSpPr>
            <a:spLocks noGrp="1"/>
          </p:cNvSpPr>
          <p:nvPr>
            <p:ph type="ctrTitle"/>
          </p:nvPr>
        </p:nvSpPr>
        <p:spPr>
          <a:xfrm>
            <a:off x="6095999" y="628617"/>
            <a:ext cx="5408613" cy="3028983"/>
          </a:xfrm>
        </p:spPr>
        <p:txBody>
          <a:bodyPr rtlCol="0">
            <a:normAutofit/>
          </a:bodyPr>
          <a:lstStyle/>
          <a:p>
            <a:pPr rtl="0"/>
            <a:r>
              <a:rPr lang="nl-NL" dirty="0"/>
              <a:t>Portfolio presentatie </a:t>
            </a:r>
          </a:p>
        </p:txBody>
      </p:sp>
      <p:sp>
        <p:nvSpPr>
          <p:cNvPr id="3" name="Subtitel 2">
            <a:extLst>
              <a:ext uri="{FF2B5EF4-FFF2-40B4-BE49-F238E27FC236}">
                <a16:creationId xmlns:a16="http://schemas.microsoft.com/office/drawing/2014/main" id="{B5DB1A8A-4EF6-4157-8A00-84AEDB08838C}"/>
              </a:ext>
            </a:extLst>
          </p:cNvPr>
          <p:cNvSpPr>
            <a:spLocks noGrp="1"/>
          </p:cNvSpPr>
          <p:nvPr>
            <p:ph type="subTitle" idx="1"/>
          </p:nvPr>
        </p:nvSpPr>
        <p:spPr>
          <a:xfrm>
            <a:off x="6095999" y="3843868"/>
            <a:ext cx="4264026" cy="1564744"/>
          </a:xfrm>
        </p:spPr>
        <p:txBody>
          <a:bodyPr rtlCol="0">
            <a:normAutofit/>
          </a:bodyPr>
          <a:lstStyle/>
          <a:p>
            <a:pPr rtl="0"/>
            <a:r>
              <a:rPr lang="nl-NL"/>
              <a:t>Jelmer Sikma</a:t>
            </a:r>
          </a:p>
          <a:p>
            <a:pPr rtl="0"/>
            <a:endParaRPr lang="nl-NL"/>
          </a:p>
          <a:p>
            <a:pPr rtl="0"/>
            <a:r>
              <a:rPr lang="nl-NL"/>
              <a:t>5175607</a:t>
            </a:r>
          </a:p>
        </p:txBody>
      </p:sp>
      <p:sp>
        <p:nvSpPr>
          <p:cNvPr id="82"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a:extLst>
              <a:ext uri="{FF2B5EF4-FFF2-40B4-BE49-F238E27FC236}">
                <a16:creationId xmlns:a16="http://schemas.microsoft.com/office/drawing/2014/main" id="{913086BF-4677-137E-2808-9461E7DD07BA}"/>
              </a:ext>
            </a:extLst>
          </p:cNvPr>
          <p:cNvPicPr>
            <a:picLocks noChangeAspect="1"/>
          </p:cNvPicPr>
          <p:nvPr/>
        </p:nvPicPr>
        <p:blipFill rotWithShape="1">
          <a:blip r:embed="rId3"/>
          <a:srcRect t="7627" r="-3" b="15089"/>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grpSp>
        <p:nvGrpSpPr>
          <p:cNvPr id="93" name="Group 83">
            <a:extLst>
              <a:ext uri="{FF2B5EF4-FFF2-40B4-BE49-F238E27FC236}">
                <a16:creationId xmlns:a16="http://schemas.microsoft.com/office/drawing/2014/main" id="{65E8C853-59EA-4FCB-BB4E-1B0AEEA408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5" name="Straight Connector 84">
              <a:extLst>
                <a:ext uri="{FF2B5EF4-FFF2-40B4-BE49-F238E27FC236}">
                  <a16:creationId xmlns:a16="http://schemas.microsoft.com/office/drawing/2014/main" id="{C58D8A51-1FB2-4FA0-A860-D57179B52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75C2F33D-5361-48D8-899D-50A713699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0608EC6-04A0-4D53-B4C8-57F06AF1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C9C42FEC-C8F1-465B-900B-C7F552326D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84CDCA4C-0922-4330-AF15-394E8C6DD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80818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A1BD2-4BE7-94E0-43DF-DBBDC5F28018}"/>
              </a:ext>
            </a:extLst>
          </p:cNvPr>
          <p:cNvSpPr>
            <a:spLocks noGrp="1"/>
          </p:cNvSpPr>
          <p:nvPr>
            <p:ph type="title"/>
          </p:nvPr>
        </p:nvSpPr>
        <p:spPr/>
        <p:txBody>
          <a:bodyPr/>
          <a:lstStyle/>
          <a:p>
            <a:r>
              <a:rPr lang="nl-NL" dirty="0"/>
              <a:t>voorbeeld:</a:t>
            </a:r>
          </a:p>
        </p:txBody>
      </p:sp>
      <p:pic>
        <p:nvPicPr>
          <p:cNvPr id="8" name="Tijdelijke aanduiding voor afbeelding 7" descr="Afbeelding met persoon, kleding, overdekt, schoeisel&#10;&#10;Automatisch gegenereerde beschrijving">
            <a:extLst>
              <a:ext uri="{FF2B5EF4-FFF2-40B4-BE49-F238E27FC236}">
                <a16:creationId xmlns:a16="http://schemas.microsoft.com/office/drawing/2014/main" id="{5A216782-FEDC-3656-D734-B9551D53FE71}"/>
              </a:ext>
            </a:extLst>
          </p:cNvPr>
          <p:cNvPicPr>
            <a:picLocks noGrp="1" noChangeAspect="1"/>
          </p:cNvPicPr>
          <p:nvPr>
            <p:ph type="pic" idx="1"/>
          </p:nvPr>
        </p:nvPicPr>
        <p:blipFill>
          <a:blip r:embed="rId2"/>
          <a:srcRect l="273" r="273"/>
          <a:stretch>
            <a:fillRect/>
          </a:stretch>
        </p:blipFill>
        <p:spPr/>
      </p:pic>
      <p:sp>
        <p:nvSpPr>
          <p:cNvPr id="4" name="Tijdelijke aanduiding voor tekst 3">
            <a:extLst>
              <a:ext uri="{FF2B5EF4-FFF2-40B4-BE49-F238E27FC236}">
                <a16:creationId xmlns:a16="http://schemas.microsoft.com/office/drawing/2014/main" id="{F0A822BF-E787-B30D-5EF6-70B72276CEF2}"/>
              </a:ext>
            </a:extLst>
          </p:cNvPr>
          <p:cNvSpPr>
            <a:spLocks noGrp="1"/>
          </p:cNvSpPr>
          <p:nvPr>
            <p:ph type="body" sz="half" idx="2"/>
          </p:nvPr>
        </p:nvSpPr>
        <p:spPr>
          <a:xfrm>
            <a:off x="4722812" y="2777066"/>
            <a:ext cx="7322432" cy="3951112"/>
          </a:xfrm>
        </p:spPr>
        <p:txBody>
          <a:bodyPr/>
          <a:lstStyle/>
          <a:p>
            <a:r>
              <a:rPr lang="nl-NL" b="0" i="0" dirty="0">
                <a:solidFill>
                  <a:srgbClr val="374151"/>
                </a:solidFill>
                <a:effectLst/>
                <a:latin typeface="Söhne"/>
              </a:rPr>
              <a:t>Wat ik als docent graag doe, is de gymles overnemen. Tijdens de gymles hanteer ik altijd duidelijke regels. Ik motiveer en stimuleer de leerlingen door actief en enthousiast deel te nemen. Ik heb zelf een passie voor sport en breng dit over op mijn leerlingen. Voor mij voelt elke gymles als een groot succes. De leerlingen willen altijd graag dat ik de les geef, omdat ik van competitie houd en altijd zorg voor gelijkwaardige teams. Dit zorgt ervoor dat elke leerling de kans krijgt om te groeien. Ze hebben elkaar nodig in het team en de meer vaardige leerlingen helpen de minder vaardige leerlingen om samen de overwinning te behalen. Verliezen is tijdens mijn les geen probleem. Er wordt altijd sportief gespeeld en de leerlingen gunnen het andere team de overwinning als de wedstrijd is afgelopen.</a:t>
            </a:r>
            <a:endParaRPr lang="nl-NL" dirty="0"/>
          </a:p>
        </p:txBody>
      </p:sp>
    </p:spTree>
    <p:extLst>
      <p:ext uri="{BB962C8B-B14F-4D97-AF65-F5344CB8AC3E}">
        <p14:creationId xmlns:p14="http://schemas.microsoft.com/office/powerpoint/2010/main" val="423054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A8C73-13BC-7BFB-EA61-09DE38A7C837}"/>
              </a:ext>
            </a:extLst>
          </p:cNvPr>
          <p:cNvSpPr>
            <a:spLocks noGrp="1"/>
          </p:cNvSpPr>
          <p:nvPr>
            <p:ph type="title"/>
          </p:nvPr>
        </p:nvSpPr>
        <p:spPr>
          <a:xfrm>
            <a:off x="3242874" y="536713"/>
            <a:ext cx="8911026" cy="675862"/>
          </a:xfrm>
        </p:spPr>
        <p:txBody>
          <a:bodyPr/>
          <a:lstStyle/>
          <a:p>
            <a:r>
              <a:rPr lang="nl-NL" b="1" dirty="0"/>
              <a:t>Ontwikkeling en GROEI</a:t>
            </a:r>
          </a:p>
        </p:txBody>
      </p:sp>
      <p:pic>
        <p:nvPicPr>
          <p:cNvPr id="7" name="Tijdelijke aanduiding voor afbeelding 6" descr="Afbeelding met kleding, persoon, overdekt, muur&#10;&#10;Automatisch gegenereerde beschrijving">
            <a:extLst>
              <a:ext uri="{FF2B5EF4-FFF2-40B4-BE49-F238E27FC236}">
                <a16:creationId xmlns:a16="http://schemas.microsoft.com/office/drawing/2014/main" id="{B0DE1092-5BBD-C000-C396-2D70DB201487}"/>
              </a:ext>
            </a:extLst>
          </p:cNvPr>
          <p:cNvPicPr>
            <a:picLocks noGrp="1" noChangeAspect="1"/>
          </p:cNvPicPr>
          <p:nvPr>
            <p:ph type="pic" idx="1"/>
          </p:nvPr>
        </p:nvPicPr>
        <p:blipFill>
          <a:blip r:embed="rId2"/>
          <a:srcRect l="15741" r="15741"/>
          <a:stretch>
            <a:fillRect/>
          </a:stretch>
        </p:blipFill>
        <p:spPr>
          <a:xfrm>
            <a:off x="0" y="0"/>
            <a:ext cx="3281363" cy="4572000"/>
          </a:xfrm>
        </p:spPr>
      </p:pic>
      <p:sp>
        <p:nvSpPr>
          <p:cNvPr id="4" name="Tijdelijke aanduiding voor tekst 3">
            <a:extLst>
              <a:ext uri="{FF2B5EF4-FFF2-40B4-BE49-F238E27FC236}">
                <a16:creationId xmlns:a16="http://schemas.microsoft.com/office/drawing/2014/main" id="{79B47B7B-400A-D87B-8DBC-AE54F38FD355}"/>
              </a:ext>
            </a:extLst>
          </p:cNvPr>
          <p:cNvSpPr>
            <a:spLocks noGrp="1"/>
          </p:cNvSpPr>
          <p:nvPr>
            <p:ph type="body" sz="half" idx="2"/>
          </p:nvPr>
        </p:nvSpPr>
        <p:spPr>
          <a:xfrm>
            <a:off x="4084982" y="1470991"/>
            <a:ext cx="8030817" cy="5287618"/>
          </a:xfrm>
        </p:spPr>
        <p:txBody>
          <a:bodyPr>
            <a:normAutofit/>
          </a:bodyPr>
          <a:lstStyle/>
          <a:p>
            <a:pPr algn="l"/>
            <a:r>
              <a:rPr lang="nl-NL" b="0" i="0" dirty="0">
                <a:solidFill>
                  <a:srgbClr val="374151"/>
                </a:solidFill>
                <a:effectLst/>
                <a:latin typeface="Söhne"/>
              </a:rPr>
              <a:t>Waarom ontwikkel en groei ik?:</a:t>
            </a:r>
          </a:p>
          <a:p>
            <a:pPr algn="l"/>
            <a:r>
              <a:rPr lang="nl-NL" b="0" i="0" dirty="0">
                <a:solidFill>
                  <a:srgbClr val="374151"/>
                </a:solidFill>
                <a:effectLst/>
                <a:latin typeface="Söhne"/>
              </a:rPr>
              <a:t>Als docent ben je voortdurend in ontwikkeling. Dit proces stopt nooit. Het is essentieel om voortdurend de 21e-eeuwse vaardigheden te blijven ontwikkelen. Bovendien vereist het aanpassen van het lesprogramma aan de leerlingen ook voortdurende groei.</a:t>
            </a:r>
          </a:p>
          <a:p>
            <a:pPr algn="l"/>
            <a:r>
              <a:rPr lang="nl-NL" b="0" i="0" dirty="0">
                <a:solidFill>
                  <a:srgbClr val="374151"/>
                </a:solidFill>
                <a:effectLst/>
                <a:latin typeface="Söhne"/>
              </a:rPr>
              <a:t>Hoe doe ik dat?:</a:t>
            </a:r>
          </a:p>
          <a:p>
            <a:pPr algn="l"/>
            <a:r>
              <a:rPr lang="nl-NL" b="0" i="0" dirty="0">
                <a:solidFill>
                  <a:srgbClr val="374151"/>
                </a:solidFill>
                <a:effectLst/>
                <a:latin typeface="Söhne"/>
              </a:rPr>
              <a:t>Ik groei dagelijks door me te verdiepen in de theorie en deze toe te passen in de praktijk. Daarnaast haal ik extra hulpprogramma's in huis om te oefenen op het gebied van taal en rekenen. Ik blijf ook in overleg met mijn medestudenten en docenten en vraag voortdurend om feedback. Vervolgens reflecteer ik op wat ik heb gedaan en begint de cyclus opnieuw.</a:t>
            </a:r>
          </a:p>
          <a:p>
            <a:endParaRPr lang="nl-NL" dirty="0"/>
          </a:p>
        </p:txBody>
      </p:sp>
      <p:sp>
        <p:nvSpPr>
          <p:cNvPr id="6" name="Titel 1">
            <a:extLst>
              <a:ext uri="{FF2B5EF4-FFF2-40B4-BE49-F238E27FC236}">
                <a16:creationId xmlns:a16="http://schemas.microsoft.com/office/drawing/2014/main" id="{3A466653-3585-5C4B-C95B-69CADEDA2638}"/>
              </a:ext>
            </a:extLst>
          </p:cNvPr>
          <p:cNvSpPr txBox="1">
            <a:spLocks/>
          </p:cNvSpPr>
          <p:nvPr/>
        </p:nvSpPr>
        <p:spPr>
          <a:xfrm>
            <a:off x="76200" y="4711147"/>
            <a:ext cx="3859696" cy="2047462"/>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nl-NL" sz="1600" dirty="0"/>
          </a:p>
        </p:txBody>
      </p:sp>
    </p:spTree>
    <p:extLst>
      <p:ext uri="{BB962C8B-B14F-4D97-AF65-F5344CB8AC3E}">
        <p14:creationId xmlns:p14="http://schemas.microsoft.com/office/powerpoint/2010/main" val="56848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A1BD2-4BE7-94E0-43DF-DBBDC5F28018}"/>
              </a:ext>
            </a:extLst>
          </p:cNvPr>
          <p:cNvSpPr>
            <a:spLocks noGrp="1"/>
          </p:cNvSpPr>
          <p:nvPr>
            <p:ph type="title"/>
          </p:nvPr>
        </p:nvSpPr>
        <p:spPr>
          <a:xfrm>
            <a:off x="4491902" y="0"/>
            <a:ext cx="6019800" cy="1143000"/>
          </a:xfrm>
        </p:spPr>
        <p:txBody>
          <a:bodyPr/>
          <a:lstStyle/>
          <a:p>
            <a:r>
              <a:rPr lang="nl-NL" dirty="0"/>
              <a:t>Voorbeelden groei:</a:t>
            </a:r>
          </a:p>
        </p:txBody>
      </p:sp>
      <p:pic>
        <p:nvPicPr>
          <p:cNvPr id="6" name="Tijdelijke aanduiding voor afbeelding 5" descr="Afbeelding met tekst, Weergave-apparaat, multimedia, media&#10;&#10;Automatisch gegenereerde beschrijving">
            <a:extLst>
              <a:ext uri="{FF2B5EF4-FFF2-40B4-BE49-F238E27FC236}">
                <a16:creationId xmlns:a16="http://schemas.microsoft.com/office/drawing/2014/main" id="{70C628A2-14A0-373C-B8A1-8AF8159208B5}"/>
              </a:ext>
            </a:extLst>
          </p:cNvPr>
          <p:cNvPicPr>
            <a:picLocks noGrp="1" noChangeAspect="1"/>
          </p:cNvPicPr>
          <p:nvPr>
            <p:ph type="pic" idx="1"/>
          </p:nvPr>
        </p:nvPicPr>
        <p:blipFill>
          <a:blip r:embed="rId2"/>
          <a:srcRect l="14820" r="14820"/>
          <a:stretch>
            <a:fillRect/>
          </a:stretch>
        </p:blipFill>
        <p:spPr/>
      </p:pic>
      <p:sp>
        <p:nvSpPr>
          <p:cNvPr id="4" name="Tijdelijke aanduiding voor tekst 3">
            <a:extLst>
              <a:ext uri="{FF2B5EF4-FFF2-40B4-BE49-F238E27FC236}">
                <a16:creationId xmlns:a16="http://schemas.microsoft.com/office/drawing/2014/main" id="{F0A822BF-E787-B30D-5EF6-70B72276CEF2}"/>
              </a:ext>
            </a:extLst>
          </p:cNvPr>
          <p:cNvSpPr>
            <a:spLocks noGrp="1"/>
          </p:cNvSpPr>
          <p:nvPr>
            <p:ph type="body" sz="half" idx="2"/>
          </p:nvPr>
        </p:nvSpPr>
        <p:spPr>
          <a:xfrm>
            <a:off x="4491902" y="1224844"/>
            <a:ext cx="7322432" cy="5388392"/>
          </a:xfrm>
        </p:spPr>
        <p:txBody>
          <a:bodyPr>
            <a:normAutofit/>
          </a:bodyPr>
          <a:lstStyle/>
          <a:p>
            <a:r>
              <a:rPr lang="nl-NL" b="0" i="0" dirty="0">
                <a:solidFill>
                  <a:srgbClr val="374151"/>
                </a:solidFill>
                <a:effectLst/>
                <a:latin typeface="Söhne"/>
              </a:rPr>
              <a:t>1.) Het mogen blijven op stage.</a:t>
            </a:r>
          </a:p>
          <a:p>
            <a:r>
              <a:rPr lang="nl-NL" b="0" i="0" dirty="0">
                <a:solidFill>
                  <a:srgbClr val="374151"/>
                </a:solidFill>
                <a:effectLst/>
                <a:latin typeface="Söhne"/>
              </a:rPr>
              <a:t>2.) Rustig blijven wanneer er iets wordt gezegd waar je niet goed over kunt. </a:t>
            </a:r>
          </a:p>
          <a:p>
            <a:r>
              <a:rPr lang="nl-NL" b="0" i="0" dirty="0">
                <a:solidFill>
                  <a:srgbClr val="374151"/>
                </a:solidFill>
                <a:effectLst/>
                <a:latin typeface="Söhne"/>
              </a:rPr>
              <a:t>3.) Het gebruik van taalgebruik in mijn verslagen, lesvoorbereidingen en e-mails. </a:t>
            </a:r>
          </a:p>
          <a:p>
            <a:r>
              <a:rPr lang="nl-NL" b="0" i="0" dirty="0">
                <a:solidFill>
                  <a:srgbClr val="374151"/>
                </a:solidFill>
                <a:effectLst/>
                <a:latin typeface="Söhne"/>
              </a:rPr>
              <a:t>4.) De creativiteit binnen de lesideeën. </a:t>
            </a:r>
          </a:p>
          <a:p>
            <a:r>
              <a:rPr lang="nl-NL" b="0" i="0" dirty="0">
                <a:solidFill>
                  <a:srgbClr val="374151"/>
                </a:solidFill>
                <a:effectLst/>
                <a:latin typeface="Söhne"/>
              </a:rPr>
              <a:t>5.) Het begrijpen van het handelingsmodel van rekenen. </a:t>
            </a:r>
          </a:p>
          <a:p>
            <a:pPr marL="285750" indent="-285750">
              <a:buFontTx/>
              <a:buChar char="-"/>
            </a:pPr>
            <a:r>
              <a:rPr lang="nl-NL" dirty="0">
                <a:solidFill>
                  <a:srgbClr val="374151"/>
                </a:solidFill>
                <a:latin typeface="Söhne"/>
              </a:rPr>
              <a:t>Formeel</a:t>
            </a:r>
          </a:p>
          <a:p>
            <a:pPr marL="285750" indent="-285750">
              <a:buFontTx/>
              <a:buChar char="-"/>
            </a:pPr>
            <a:r>
              <a:rPr lang="nl-NL" b="0" i="0" dirty="0">
                <a:solidFill>
                  <a:srgbClr val="374151"/>
                </a:solidFill>
                <a:effectLst/>
                <a:latin typeface="Söhne"/>
              </a:rPr>
              <a:t>Abstract</a:t>
            </a:r>
          </a:p>
          <a:p>
            <a:pPr marL="285750" indent="-285750">
              <a:buFontTx/>
              <a:buChar char="-"/>
            </a:pPr>
            <a:r>
              <a:rPr lang="nl-NL" dirty="0">
                <a:solidFill>
                  <a:srgbClr val="374151"/>
                </a:solidFill>
                <a:latin typeface="Söhne"/>
              </a:rPr>
              <a:t>Concreet</a:t>
            </a:r>
          </a:p>
          <a:p>
            <a:pPr marL="285750" indent="-285750">
              <a:buFontTx/>
              <a:buChar char="-"/>
            </a:pPr>
            <a:r>
              <a:rPr lang="nl-NL" dirty="0">
                <a:solidFill>
                  <a:srgbClr val="374151"/>
                </a:solidFill>
                <a:latin typeface="Söhne"/>
              </a:rPr>
              <a:t>I</a:t>
            </a:r>
            <a:r>
              <a:rPr lang="nl-NL" b="0" i="0" dirty="0">
                <a:solidFill>
                  <a:srgbClr val="374151"/>
                </a:solidFill>
                <a:effectLst/>
                <a:latin typeface="Söhne"/>
              </a:rPr>
              <a:t>nformeel</a:t>
            </a:r>
            <a:endParaRPr lang="nl-NL" dirty="0">
              <a:solidFill>
                <a:srgbClr val="374151"/>
              </a:solidFill>
              <a:latin typeface="Söhne"/>
            </a:endParaRPr>
          </a:p>
          <a:p>
            <a:r>
              <a:rPr lang="nl-NL" b="0" i="0" dirty="0">
                <a:solidFill>
                  <a:srgbClr val="374151"/>
                </a:solidFill>
                <a:effectLst/>
                <a:latin typeface="Söhne"/>
              </a:rPr>
              <a:t>6.) Doorzetten wanneer het gezag wordt ondermijnd en toch in gesprek blijven. </a:t>
            </a:r>
          </a:p>
          <a:p>
            <a:r>
              <a:rPr lang="nl-NL" b="0" i="0" dirty="0">
                <a:solidFill>
                  <a:srgbClr val="374151"/>
                </a:solidFill>
                <a:effectLst/>
                <a:latin typeface="Söhne"/>
              </a:rPr>
              <a:t>7.) Het omgaan met kritiek en er een leerpunt uit halen.</a:t>
            </a:r>
            <a:endParaRPr lang="nl-NL" dirty="0"/>
          </a:p>
        </p:txBody>
      </p:sp>
    </p:spTree>
    <p:extLst>
      <p:ext uri="{BB962C8B-B14F-4D97-AF65-F5344CB8AC3E}">
        <p14:creationId xmlns:p14="http://schemas.microsoft.com/office/powerpoint/2010/main" val="116485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A8C73-13BC-7BFB-EA61-09DE38A7C837}"/>
              </a:ext>
            </a:extLst>
          </p:cNvPr>
          <p:cNvSpPr>
            <a:spLocks noGrp="1"/>
          </p:cNvSpPr>
          <p:nvPr>
            <p:ph type="title"/>
          </p:nvPr>
        </p:nvSpPr>
        <p:spPr>
          <a:xfrm>
            <a:off x="3204774" y="-139147"/>
            <a:ext cx="8911026" cy="675862"/>
          </a:xfrm>
        </p:spPr>
        <p:txBody>
          <a:bodyPr/>
          <a:lstStyle/>
          <a:p>
            <a:r>
              <a:rPr lang="nl-NL" b="1" dirty="0"/>
              <a:t>Reflectie en vooruitblik</a:t>
            </a:r>
          </a:p>
        </p:txBody>
      </p:sp>
      <p:pic>
        <p:nvPicPr>
          <p:cNvPr id="7" name="Tijdelijke aanduiding voor afbeelding 6" descr="Afbeelding met aanvang, Diploma-uitreiking, mortelplank, standaard&#10;&#10;Automatisch gegenereerde beschrijving">
            <a:extLst>
              <a:ext uri="{FF2B5EF4-FFF2-40B4-BE49-F238E27FC236}">
                <a16:creationId xmlns:a16="http://schemas.microsoft.com/office/drawing/2014/main" id="{0E9324FE-EE96-B108-16CD-78D471F1B2F6}"/>
              </a:ext>
            </a:extLst>
          </p:cNvPr>
          <p:cNvPicPr>
            <a:picLocks noGrp="1" noChangeAspect="1"/>
          </p:cNvPicPr>
          <p:nvPr>
            <p:ph type="pic" idx="1"/>
          </p:nvPr>
        </p:nvPicPr>
        <p:blipFill>
          <a:blip r:embed="rId2"/>
          <a:srcRect l="22738" r="22738"/>
          <a:stretch>
            <a:fillRect/>
          </a:stretch>
        </p:blipFill>
        <p:spPr>
          <a:xfrm>
            <a:off x="0" y="0"/>
            <a:ext cx="3281363" cy="4572000"/>
          </a:xfrm>
        </p:spPr>
      </p:pic>
      <p:sp>
        <p:nvSpPr>
          <p:cNvPr id="4" name="Tijdelijke aanduiding voor tekst 3">
            <a:extLst>
              <a:ext uri="{FF2B5EF4-FFF2-40B4-BE49-F238E27FC236}">
                <a16:creationId xmlns:a16="http://schemas.microsoft.com/office/drawing/2014/main" id="{79B47B7B-400A-D87B-8DBC-AE54F38FD355}"/>
              </a:ext>
            </a:extLst>
          </p:cNvPr>
          <p:cNvSpPr>
            <a:spLocks noGrp="1"/>
          </p:cNvSpPr>
          <p:nvPr>
            <p:ph type="body" sz="half" idx="2"/>
          </p:nvPr>
        </p:nvSpPr>
        <p:spPr>
          <a:xfrm>
            <a:off x="3281363" y="452582"/>
            <a:ext cx="8834437" cy="6306027"/>
          </a:xfrm>
        </p:spPr>
        <p:txBody>
          <a:bodyPr>
            <a:normAutofit fontScale="70000" lnSpcReduction="20000"/>
          </a:bodyPr>
          <a:lstStyle/>
          <a:p>
            <a:pPr marL="285750" indent="-285750">
              <a:buFontTx/>
              <a:buChar char="-"/>
            </a:pPr>
            <a:r>
              <a:rPr lang="nl-NL" dirty="0"/>
              <a:t>Wat kan er beter?</a:t>
            </a:r>
          </a:p>
          <a:p>
            <a:pPr marL="285750" indent="-285750">
              <a:buFontTx/>
              <a:buChar char="-"/>
            </a:pPr>
            <a:r>
              <a:rPr lang="nl-NL" dirty="0"/>
              <a:t>1.) Overleggen met docenten op NHL Stenden.</a:t>
            </a:r>
          </a:p>
          <a:p>
            <a:pPr marL="285750" indent="-285750">
              <a:buFontTx/>
              <a:buChar char="-"/>
            </a:pPr>
            <a:r>
              <a:rPr lang="nl-NL" dirty="0"/>
              <a:t>2.) Niet gelijk vragen stellen. </a:t>
            </a:r>
          </a:p>
          <a:p>
            <a:pPr marL="285750" indent="-285750">
              <a:buFontTx/>
              <a:buChar char="-"/>
            </a:pPr>
            <a:r>
              <a:rPr lang="nl-NL" dirty="0"/>
              <a:t>3.) Taalvaardigheid.</a:t>
            </a:r>
          </a:p>
          <a:p>
            <a:pPr marL="285750" indent="-285750">
              <a:buFontTx/>
              <a:buChar char="-"/>
            </a:pPr>
            <a:r>
              <a:rPr lang="nl-NL" dirty="0"/>
              <a:t>4.) Beter plannen deadlines. </a:t>
            </a:r>
          </a:p>
          <a:p>
            <a:pPr marL="285750" indent="-285750">
              <a:buFontTx/>
              <a:buChar char="-"/>
            </a:pPr>
            <a:r>
              <a:rPr lang="nl-NL" dirty="0"/>
              <a:t>5.) De juiste woordkeuze tijdens het opstellen van een mail.</a:t>
            </a:r>
          </a:p>
          <a:p>
            <a:pPr marL="285750" indent="-285750">
              <a:buFontTx/>
              <a:buChar char="-"/>
            </a:pPr>
            <a:endParaRPr lang="nl-NL" dirty="0"/>
          </a:p>
          <a:p>
            <a:pPr marL="285750" indent="-285750">
              <a:buFontTx/>
              <a:buChar char="-"/>
            </a:pPr>
            <a:r>
              <a:rPr lang="nl-NL" dirty="0"/>
              <a:t>Wat ging er goed?</a:t>
            </a:r>
          </a:p>
          <a:p>
            <a:pPr marL="285750" indent="-285750">
              <a:buFontTx/>
              <a:buChar char="-"/>
            </a:pPr>
            <a:r>
              <a:rPr lang="nl-NL" dirty="0"/>
              <a:t>1. )Overleggen op stage en lessen uitvoeren.</a:t>
            </a:r>
          </a:p>
          <a:p>
            <a:pPr marL="285750" indent="-285750">
              <a:buFontTx/>
              <a:buChar char="-"/>
            </a:pPr>
            <a:r>
              <a:rPr lang="nl-NL" dirty="0"/>
              <a:t>2.) Gemaakte toetsen.</a:t>
            </a:r>
          </a:p>
          <a:p>
            <a:pPr marL="285750" indent="-285750">
              <a:buFontTx/>
              <a:buChar char="-"/>
            </a:pPr>
            <a:r>
              <a:rPr lang="nl-NL" dirty="0"/>
              <a:t>3.) Creativiteit door ontwikkelt.</a:t>
            </a:r>
          </a:p>
          <a:p>
            <a:pPr marL="285750" indent="-285750">
              <a:buFontTx/>
              <a:buChar char="-"/>
            </a:pPr>
            <a:r>
              <a:rPr lang="nl-NL" dirty="0"/>
              <a:t>4.) Open mind-set door de meertaligheid opdracht.</a:t>
            </a:r>
          </a:p>
          <a:p>
            <a:pPr marL="285750" indent="-285750">
              <a:buFontTx/>
              <a:buChar char="-"/>
            </a:pPr>
            <a:r>
              <a:rPr lang="nl-NL" dirty="0"/>
              <a:t>5.) Omgaan met kritiek en er echt iets mee doen.</a:t>
            </a:r>
          </a:p>
          <a:p>
            <a:pPr marL="285750" indent="-285750">
              <a:buFontTx/>
              <a:buChar char="-"/>
            </a:pPr>
            <a:r>
              <a:rPr lang="nl-NL" dirty="0"/>
              <a:t>6.) Samen werken met medestudenten (Roy en Rick en voorheen Hans).</a:t>
            </a:r>
          </a:p>
          <a:p>
            <a:pPr marL="285750" indent="-285750">
              <a:buFontTx/>
              <a:buChar char="-"/>
            </a:pPr>
            <a:endParaRPr lang="nl-NL" dirty="0"/>
          </a:p>
          <a:p>
            <a:pPr marL="285750" indent="-285750">
              <a:buFontTx/>
              <a:buChar char="-"/>
            </a:pPr>
            <a:r>
              <a:rPr lang="nl-NL" dirty="0"/>
              <a:t>Waar wil ik naar toe?</a:t>
            </a:r>
          </a:p>
          <a:p>
            <a:pPr marL="285750" indent="-285750">
              <a:buFontTx/>
              <a:buChar char="-"/>
            </a:pPr>
            <a:r>
              <a:rPr lang="nl-NL" dirty="0"/>
              <a:t>1.) Ik wil een professionele werkhouding aannemen en daarin groeien.</a:t>
            </a:r>
          </a:p>
          <a:p>
            <a:pPr marL="285750" indent="-285750">
              <a:buFontTx/>
              <a:buChar char="-"/>
            </a:pPr>
            <a:r>
              <a:rPr lang="nl-NL" dirty="0"/>
              <a:t>2.) Ik wil de taal en rekenvaardigheden verder ontwikkelen.</a:t>
            </a:r>
          </a:p>
          <a:p>
            <a:pPr marL="285750" indent="-285750">
              <a:buFontTx/>
              <a:buChar char="-"/>
            </a:pPr>
            <a:r>
              <a:rPr lang="nl-NL" dirty="0"/>
              <a:t>3.) Ik wil dat de docenten op NHL Stenden mij ervaren als een goede leerling.</a:t>
            </a:r>
          </a:p>
          <a:p>
            <a:pPr marL="285750" indent="-285750">
              <a:buFontTx/>
              <a:buChar char="-"/>
            </a:pPr>
            <a:r>
              <a:rPr lang="nl-NL" dirty="0"/>
              <a:t>4.) Ik wil nog beter samen werken met mijn medestudenten.</a:t>
            </a:r>
          </a:p>
          <a:p>
            <a:pPr marL="285750" indent="-285750">
              <a:buFontTx/>
              <a:buChar char="-"/>
            </a:pPr>
            <a:r>
              <a:rPr lang="nl-NL" dirty="0"/>
              <a:t>5.) Ik wil een blijvende groeiontwikkeling zien in .</a:t>
            </a:r>
          </a:p>
          <a:p>
            <a:pPr marL="285750" indent="-285750">
              <a:buFontTx/>
              <a:buChar char="-"/>
            </a:pPr>
            <a:r>
              <a:rPr lang="nl-NL" dirty="0"/>
              <a:t>6.) Ik wil nog betere lessen geven aan de leerlingen.</a:t>
            </a:r>
          </a:p>
          <a:p>
            <a:pPr marL="285750" indent="-285750">
              <a:buFontTx/>
              <a:buChar char="-"/>
            </a:pPr>
            <a:r>
              <a:rPr lang="nl-NL" dirty="0"/>
              <a:t>7.) Ik wil het diploma behalen.</a:t>
            </a:r>
          </a:p>
        </p:txBody>
      </p:sp>
      <p:sp>
        <p:nvSpPr>
          <p:cNvPr id="6" name="Titel 1">
            <a:extLst>
              <a:ext uri="{FF2B5EF4-FFF2-40B4-BE49-F238E27FC236}">
                <a16:creationId xmlns:a16="http://schemas.microsoft.com/office/drawing/2014/main" id="{3A466653-3585-5C4B-C95B-69CADEDA2638}"/>
              </a:ext>
            </a:extLst>
          </p:cNvPr>
          <p:cNvSpPr txBox="1">
            <a:spLocks/>
          </p:cNvSpPr>
          <p:nvPr/>
        </p:nvSpPr>
        <p:spPr>
          <a:xfrm>
            <a:off x="76200" y="4711147"/>
            <a:ext cx="3859696" cy="2047462"/>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nl-NL" sz="1600" dirty="0"/>
          </a:p>
        </p:txBody>
      </p:sp>
    </p:spTree>
    <p:extLst>
      <p:ext uri="{BB962C8B-B14F-4D97-AF65-F5344CB8AC3E}">
        <p14:creationId xmlns:p14="http://schemas.microsoft.com/office/powerpoint/2010/main" val="374627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8D3341-AFBF-C4E8-6347-6F9AE1DB5499}"/>
              </a:ext>
            </a:extLst>
          </p:cNvPr>
          <p:cNvSpPr>
            <a:spLocks noGrp="1"/>
          </p:cNvSpPr>
          <p:nvPr>
            <p:ph type="title"/>
          </p:nvPr>
        </p:nvSpPr>
        <p:spPr>
          <a:xfrm>
            <a:off x="3974666" y="145858"/>
            <a:ext cx="6019800" cy="1143000"/>
          </a:xfrm>
        </p:spPr>
        <p:txBody>
          <a:bodyPr/>
          <a:lstStyle/>
          <a:p>
            <a:r>
              <a:rPr lang="nl-NL" dirty="0"/>
              <a:t>Best gegeven lessen waarin groei naar voren kwam:</a:t>
            </a:r>
          </a:p>
        </p:txBody>
      </p:sp>
      <p:pic>
        <p:nvPicPr>
          <p:cNvPr id="6" name="Tijdelijke aanduiding voor afbeelding 5" descr="Afbeelding met overdekt, meubels, bureau, muur&#10;&#10;Automatisch gegenereerde beschrijving">
            <a:extLst>
              <a:ext uri="{FF2B5EF4-FFF2-40B4-BE49-F238E27FC236}">
                <a16:creationId xmlns:a16="http://schemas.microsoft.com/office/drawing/2014/main" id="{F4CCA0D5-797B-AB07-13F4-0F003F673AE0}"/>
              </a:ext>
            </a:extLst>
          </p:cNvPr>
          <p:cNvPicPr>
            <a:picLocks noGrp="1" noChangeAspect="1"/>
          </p:cNvPicPr>
          <p:nvPr>
            <p:ph type="pic" idx="1"/>
          </p:nvPr>
        </p:nvPicPr>
        <p:blipFill>
          <a:blip r:embed="rId2"/>
          <a:srcRect l="2153" r="2153"/>
          <a:stretch>
            <a:fillRect/>
          </a:stretch>
        </p:blipFill>
        <p:spPr>
          <a:xfrm>
            <a:off x="268575" y="637309"/>
            <a:ext cx="3280974" cy="4572000"/>
          </a:xfrm>
        </p:spPr>
      </p:pic>
      <p:sp>
        <p:nvSpPr>
          <p:cNvPr id="4" name="Tijdelijke aanduiding voor tekst 3">
            <a:extLst>
              <a:ext uri="{FF2B5EF4-FFF2-40B4-BE49-F238E27FC236}">
                <a16:creationId xmlns:a16="http://schemas.microsoft.com/office/drawing/2014/main" id="{EA1C6B74-A867-6432-D612-6647202F0ED7}"/>
              </a:ext>
            </a:extLst>
          </p:cNvPr>
          <p:cNvSpPr>
            <a:spLocks noGrp="1"/>
          </p:cNvSpPr>
          <p:nvPr>
            <p:ph type="body" sz="half" idx="2"/>
          </p:nvPr>
        </p:nvSpPr>
        <p:spPr>
          <a:xfrm>
            <a:off x="3974666" y="1208809"/>
            <a:ext cx="6021388" cy="5503333"/>
          </a:xfrm>
        </p:spPr>
        <p:txBody>
          <a:bodyPr>
            <a:normAutofit lnSpcReduction="10000"/>
          </a:bodyPr>
          <a:lstStyle/>
          <a:p>
            <a:pPr algn="l"/>
            <a:br>
              <a:rPr lang="nl-NL" b="0" i="0" dirty="0">
                <a:solidFill>
                  <a:srgbClr val="374151"/>
                </a:solidFill>
                <a:effectLst/>
                <a:latin typeface="Söhne"/>
              </a:rPr>
            </a:br>
            <a:r>
              <a:rPr lang="nl-NL" b="0" i="0" dirty="0">
                <a:solidFill>
                  <a:srgbClr val="374151"/>
                </a:solidFill>
                <a:effectLst/>
                <a:latin typeface="Söhne"/>
              </a:rPr>
              <a:t>1.) Les rekenen: Verliefde harten, de euro en de liter.</a:t>
            </a:r>
          </a:p>
          <a:p>
            <a:pPr algn="l"/>
            <a:endParaRPr lang="nl-NL" b="0" i="0" dirty="0">
              <a:solidFill>
                <a:srgbClr val="374151"/>
              </a:solidFill>
              <a:effectLst/>
              <a:latin typeface="Söhne"/>
            </a:endParaRPr>
          </a:p>
          <a:p>
            <a:pPr algn="l"/>
            <a:r>
              <a:rPr lang="nl-NL" dirty="0">
                <a:solidFill>
                  <a:srgbClr val="374151"/>
                </a:solidFill>
                <a:latin typeface="Söhne"/>
              </a:rPr>
              <a:t>2.) </a:t>
            </a:r>
            <a:r>
              <a:rPr lang="nl-NL" b="0" i="0" dirty="0">
                <a:solidFill>
                  <a:srgbClr val="374151"/>
                </a:solidFill>
                <a:effectLst/>
                <a:latin typeface="Söhne"/>
              </a:rPr>
              <a:t>Les bewegingsonderwijs: Gebruik van de hoeken.</a:t>
            </a:r>
          </a:p>
          <a:p>
            <a:pPr algn="l"/>
            <a:endParaRPr lang="nl-NL" b="0" i="0" dirty="0">
              <a:solidFill>
                <a:srgbClr val="374151"/>
              </a:solidFill>
              <a:effectLst/>
              <a:latin typeface="Söhne"/>
            </a:endParaRPr>
          </a:p>
          <a:p>
            <a:pPr algn="l"/>
            <a:r>
              <a:rPr lang="nl-NL" b="0" i="0" dirty="0">
                <a:solidFill>
                  <a:srgbClr val="374151"/>
                </a:solidFill>
                <a:effectLst/>
                <a:latin typeface="Söhne"/>
              </a:rPr>
              <a:t>3.) Les drama: </a:t>
            </a:r>
            <a:r>
              <a:rPr lang="nl-NL" b="0" i="0" dirty="0" err="1">
                <a:solidFill>
                  <a:srgbClr val="374151"/>
                </a:solidFill>
                <a:effectLst/>
                <a:latin typeface="Söhne"/>
              </a:rPr>
              <a:t>Tableaux</a:t>
            </a:r>
            <a:r>
              <a:rPr lang="nl-NL" b="0" i="0" dirty="0">
                <a:solidFill>
                  <a:srgbClr val="374151"/>
                </a:solidFill>
                <a:effectLst/>
                <a:latin typeface="Söhne"/>
              </a:rPr>
              <a:t> Vivant.</a:t>
            </a:r>
          </a:p>
          <a:p>
            <a:pPr algn="l"/>
            <a:endParaRPr lang="nl-NL" b="0" i="0" dirty="0">
              <a:solidFill>
                <a:srgbClr val="374151"/>
              </a:solidFill>
              <a:effectLst/>
              <a:latin typeface="Söhne"/>
            </a:endParaRPr>
          </a:p>
          <a:p>
            <a:pPr algn="l"/>
            <a:r>
              <a:rPr lang="nl-NL" b="0" i="0" dirty="0">
                <a:solidFill>
                  <a:srgbClr val="374151"/>
                </a:solidFill>
                <a:effectLst/>
                <a:latin typeface="Söhne"/>
              </a:rPr>
              <a:t>4.) Les natuur: De ontdekdoos.</a:t>
            </a:r>
          </a:p>
          <a:p>
            <a:pPr algn="l"/>
            <a:endParaRPr lang="nl-NL" b="0" i="0" dirty="0">
              <a:solidFill>
                <a:srgbClr val="374151"/>
              </a:solidFill>
              <a:effectLst/>
              <a:latin typeface="Söhne"/>
            </a:endParaRPr>
          </a:p>
          <a:p>
            <a:pPr algn="l"/>
            <a:r>
              <a:rPr lang="nl-NL" b="0" i="0" dirty="0">
                <a:solidFill>
                  <a:srgbClr val="374151"/>
                </a:solidFill>
                <a:effectLst/>
                <a:latin typeface="Söhne"/>
              </a:rPr>
              <a:t>5.) Les techniek: Het bouwen van bruggen.</a:t>
            </a:r>
          </a:p>
          <a:p>
            <a:pPr algn="l"/>
            <a:endParaRPr lang="nl-NL" b="0" i="0" dirty="0">
              <a:solidFill>
                <a:srgbClr val="374151"/>
              </a:solidFill>
              <a:effectLst/>
              <a:latin typeface="Söhne"/>
            </a:endParaRPr>
          </a:p>
          <a:p>
            <a:pPr algn="l"/>
            <a:r>
              <a:rPr lang="nl-NL" b="0" i="0" dirty="0">
                <a:solidFill>
                  <a:srgbClr val="374151"/>
                </a:solidFill>
                <a:effectLst/>
                <a:latin typeface="Söhne"/>
              </a:rPr>
              <a:t>6.) Les taal: Aanleren van letters van het alfabet.</a:t>
            </a:r>
          </a:p>
          <a:p>
            <a:pPr algn="l"/>
            <a:endParaRPr lang="nl-NL" b="0" i="0" dirty="0">
              <a:solidFill>
                <a:srgbClr val="374151"/>
              </a:solidFill>
              <a:effectLst/>
              <a:latin typeface="Söhne"/>
            </a:endParaRPr>
          </a:p>
          <a:p>
            <a:pPr algn="l"/>
            <a:r>
              <a:rPr lang="nl-NL" b="0" i="0" dirty="0">
                <a:solidFill>
                  <a:srgbClr val="374151"/>
                </a:solidFill>
                <a:effectLst/>
                <a:latin typeface="Söhne"/>
              </a:rPr>
              <a:t>7.) Les kunst: Het maken van een kunstwerk met papier-maché.</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60938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6BA91D-915C-49E9-BA6D-FB9B677ACAA3}"/>
              </a:ext>
            </a:extLst>
          </p:cNvPr>
          <p:cNvSpPr>
            <a:spLocks noGrp="1"/>
          </p:cNvSpPr>
          <p:nvPr>
            <p:ph type="ctrTitle"/>
          </p:nvPr>
        </p:nvSpPr>
        <p:spPr>
          <a:xfrm>
            <a:off x="7532710" y="628617"/>
            <a:ext cx="3971902" cy="3028983"/>
          </a:xfrm>
        </p:spPr>
        <p:txBody>
          <a:bodyPr rtlCol="0">
            <a:normAutofit/>
          </a:bodyPr>
          <a:lstStyle/>
          <a:p>
            <a:pPr rtl="0"/>
            <a:r>
              <a:rPr lang="nl-NL"/>
              <a:t>Bedankt</a:t>
            </a:r>
          </a:p>
        </p:txBody>
      </p:sp>
      <p:sp>
        <p:nvSpPr>
          <p:cNvPr id="3" name="Subtitel 2">
            <a:extLst>
              <a:ext uri="{FF2B5EF4-FFF2-40B4-BE49-F238E27FC236}">
                <a16:creationId xmlns:a16="http://schemas.microsoft.com/office/drawing/2014/main" id="{B5DB1A8A-4EF6-4157-8A00-84AEDB08838C}"/>
              </a:ext>
            </a:extLst>
          </p:cNvPr>
          <p:cNvSpPr>
            <a:spLocks noGrp="1"/>
          </p:cNvSpPr>
          <p:nvPr>
            <p:ph type="subTitle" idx="1"/>
          </p:nvPr>
        </p:nvSpPr>
        <p:spPr>
          <a:xfrm>
            <a:off x="7532709" y="3843868"/>
            <a:ext cx="2827315" cy="1564744"/>
          </a:xfrm>
        </p:spPr>
        <p:txBody>
          <a:bodyPr rtlCol="0">
            <a:normAutofit/>
          </a:bodyPr>
          <a:lstStyle/>
          <a:p>
            <a:pPr rtl="0"/>
            <a:r>
              <a:rPr lang="nl-NL" dirty="0"/>
              <a:t>Jelmer Sikma </a:t>
            </a:r>
          </a:p>
        </p:txBody>
      </p:sp>
      <p:sp>
        <p:nvSpPr>
          <p:cNvPr id="104"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descr="Afbeelding met persoon, atletiekwedstrijd, sport, kleding&#10;&#10;Automatisch gegenereerde beschrijving">
            <a:extLst>
              <a:ext uri="{FF2B5EF4-FFF2-40B4-BE49-F238E27FC236}">
                <a16:creationId xmlns:a16="http://schemas.microsoft.com/office/drawing/2014/main" id="{8DB021A5-2911-9AFD-09FD-A8C6F0FFAD2B}"/>
              </a:ext>
            </a:extLst>
          </p:cNvPr>
          <p:cNvPicPr>
            <a:picLocks noChangeAspect="1"/>
          </p:cNvPicPr>
          <p:nvPr/>
        </p:nvPicPr>
        <p:blipFill rotWithShape="1">
          <a:blip r:embed="rId3"/>
          <a:srcRect l="21341" r="4309" b="-1"/>
          <a:stretch/>
        </p:blipFill>
        <p:spPr>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106" name="Group 105">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7" name="Straight Connector 106">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88184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A6E3F-FC62-1099-274A-0A37F115800D}"/>
              </a:ext>
            </a:extLst>
          </p:cNvPr>
          <p:cNvSpPr>
            <a:spLocks noGrp="1"/>
          </p:cNvSpPr>
          <p:nvPr>
            <p:ph type="title"/>
          </p:nvPr>
        </p:nvSpPr>
        <p:spPr>
          <a:xfrm>
            <a:off x="721157" y="100059"/>
            <a:ext cx="8534400" cy="1507067"/>
          </a:xfrm>
        </p:spPr>
        <p:txBody>
          <a:bodyPr/>
          <a:lstStyle/>
          <a:p>
            <a:r>
              <a:rPr lang="nl-NL" dirty="0"/>
              <a:t>Bronnen.</a:t>
            </a:r>
          </a:p>
        </p:txBody>
      </p:sp>
      <p:sp>
        <p:nvSpPr>
          <p:cNvPr id="3" name="Tijdelijke aanduiding voor inhoud 2">
            <a:extLst>
              <a:ext uri="{FF2B5EF4-FFF2-40B4-BE49-F238E27FC236}">
                <a16:creationId xmlns:a16="http://schemas.microsoft.com/office/drawing/2014/main" id="{D46E01EC-9A0E-6A54-BD42-6EC4B7399AB0}"/>
              </a:ext>
            </a:extLst>
          </p:cNvPr>
          <p:cNvSpPr>
            <a:spLocks noGrp="1"/>
          </p:cNvSpPr>
          <p:nvPr>
            <p:ph idx="1"/>
          </p:nvPr>
        </p:nvSpPr>
        <p:spPr>
          <a:xfrm>
            <a:off x="721157" y="2560782"/>
            <a:ext cx="8534400" cy="3615267"/>
          </a:xfrm>
        </p:spPr>
        <p:txBody>
          <a:bodyPr/>
          <a:lstStyle/>
          <a:p>
            <a:r>
              <a:rPr lang="nl-NL" sz="1800" i="1" dirty="0">
                <a:effectLst/>
                <a:latin typeface="Times New Roman" panose="02020603050405020304" pitchFamily="18" charset="0"/>
              </a:rPr>
              <a:t>Rekenen/wiskunde - Meten en meetkunde - kerndoel 33</a:t>
            </a:r>
            <a:r>
              <a:rPr lang="nl-NL" sz="1800" dirty="0">
                <a:effectLst/>
                <a:latin typeface="Times New Roman" panose="02020603050405020304" pitchFamily="18" charset="0"/>
              </a:rPr>
              <a:t>. (</a:t>
            </a:r>
            <a:r>
              <a:rPr lang="nl-NL" sz="1800" dirty="0" err="1">
                <a:effectLst/>
                <a:latin typeface="Times New Roman" panose="02020603050405020304" pitchFamily="18" charset="0"/>
              </a:rPr>
              <a:t>z.d.</a:t>
            </a:r>
            <a:r>
              <a:rPr lang="nl-NL" sz="1800" dirty="0">
                <a:effectLst/>
                <a:latin typeface="Times New Roman" panose="02020603050405020304" pitchFamily="18" charset="0"/>
              </a:rPr>
              <a:t>). SLO. https://www.slo.nl/thema/meer/tule/rekenen-wiskunde/kerndoel-33/</a:t>
            </a:r>
          </a:p>
          <a:p>
            <a:r>
              <a:rPr lang="nl-NL" sz="1800" i="1" dirty="0">
                <a:effectLst/>
                <a:latin typeface="Times New Roman" panose="02020603050405020304" pitchFamily="18" charset="0"/>
              </a:rPr>
              <a:t>Staatsblad 2017, 148 | Overheid.nl &gt; Officiële bekendmakingen</a:t>
            </a:r>
            <a:r>
              <a:rPr lang="nl-NL" sz="1800" dirty="0">
                <a:effectLst/>
                <a:latin typeface="Times New Roman" panose="02020603050405020304" pitchFamily="18" charset="0"/>
              </a:rPr>
              <a:t>. (2017, 10 april). https://zoek.officielebekendmakingen.nl/stb-2017-148.html</a:t>
            </a:r>
          </a:p>
          <a:p>
            <a:endParaRPr lang="nl-NL" dirty="0"/>
          </a:p>
        </p:txBody>
      </p:sp>
    </p:spTree>
    <p:extLst>
      <p:ext uri="{BB962C8B-B14F-4D97-AF65-F5344CB8AC3E}">
        <p14:creationId xmlns:p14="http://schemas.microsoft.com/office/powerpoint/2010/main" val="305102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4" name="Groep 23">
            <a:extLst>
              <a:ext uri="{FF2B5EF4-FFF2-40B4-BE49-F238E27FC236}">
                <a16:creationId xmlns:a16="http://schemas.microsoft.com/office/drawing/2014/main" id="{62CE031E-EE35-4AA7-9784-805093327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Rechte verbindingslijn 24">
              <a:extLst>
                <a:ext uri="{FF2B5EF4-FFF2-40B4-BE49-F238E27FC236}">
                  <a16:creationId xmlns:a16="http://schemas.microsoft.com/office/drawing/2014/main" id="{118D62D3-5800-4F4A-95BE-C1A2BB8B2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Rechte verbindingslijn 25">
              <a:extLst>
                <a:ext uri="{FF2B5EF4-FFF2-40B4-BE49-F238E27FC236}">
                  <a16:creationId xmlns:a16="http://schemas.microsoft.com/office/drawing/2014/main" id="{4C9E4F52-5D94-4242-AC69-EE6A23FAB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Rechte verbindingslijn 26">
              <a:extLst>
                <a:ext uri="{FF2B5EF4-FFF2-40B4-BE49-F238E27FC236}">
                  <a16:creationId xmlns:a16="http://schemas.microsoft.com/office/drawing/2014/main" id="{322CC7C0-D1D6-4FF0-A60C-1AEB9C8736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Rechte verbindingslijn 27">
              <a:extLst>
                <a:ext uri="{FF2B5EF4-FFF2-40B4-BE49-F238E27FC236}">
                  <a16:creationId xmlns:a16="http://schemas.microsoft.com/office/drawing/2014/main" id="{99B43E48-8275-4871-8745-F5CB75CFDB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Rechte verbindingslijn 28">
              <a:extLst>
                <a:ext uri="{FF2B5EF4-FFF2-40B4-BE49-F238E27FC236}">
                  <a16:creationId xmlns:a16="http://schemas.microsoft.com/office/drawing/2014/main" id="{E87ED701-F942-4771-8F92-6EFCC2E8E0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el 1">
            <a:extLst>
              <a:ext uri="{FF2B5EF4-FFF2-40B4-BE49-F238E27FC236}">
                <a16:creationId xmlns:a16="http://schemas.microsoft.com/office/drawing/2014/main" id="{B3CC9E7E-C8DB-4D73-80B6-C5D35AD7F081}"/>
              </a:ext>
            </a:extLst>
          </p:cNvPr>
          <p:cNvSpPr>
            <a:spLocks noGrp="1"/>
          </p:cNvSpPr>
          <p:nvPr>
            <p:ph type="title"/>
          </p:nvPr>
        </p:nvSpPr>
        <p:spPr>
          <a:xfrm>
            <a:off x="823822" y="4899378"/>
            <a:ext cx="6763874" cy="1507067"/>
          </a:xfrm>
        </p:spPr>
        <p:txBody>
          <a:bodyPr vert="horz" lIns="91440" tIns="45720" rIns="91440" bIns="45720" rtlCol="0" anchor="ctr">
            <a:normAutofit/>
          </a:bodyPr>
          <a:lstStyle/>
          <a:p>
            <a:pPr rtl="0"/>
            <a:r>
              <a:rPr lang="nl-NL" dirty="0"/>
              <a:t>Planning presentatie</a:t>
            </a:r>
          </a:p>
        </p:txBody>
      </p:sp>
      <p:graphicFrame>
        <p:nvGraphicFramePr>
          <p:cNvPr id="9" name="Tijdelijke aanduiding voor inhoud 8" descr="Set pictogrammen">
            <a:extLst>
              <a:ext uri="{FF2B5EF4-FFF2-40B4-BE49-F238E27FC236}">
                <a16:creationId xmlns:a16="http://schemas.microsoft.com/office/drawing/2014/main" id="{8EDEA472-192B-4242-9F8A-CF2C98BFB3C7}"/>
              </a:ext>
            </a:extLst>
          </p:cNvPr>
          <p:cNvGraphicFramePr>
            <a:graphicFrameLocks noGrp="1"/>
          </p:cNvGraphicFramePr>
          <p:nvPr>
            <p:ph sz="half" idx="2"/>
            <p:extLst>
              <p:ext uri="{D42A27DB-BD31-4B8C-83A1-F6EECF244321}">
                <p14:modId xmlns:p14="http://schemas.microsoft.com/office/powerpoint/2010/main" val="1585937481"/>
              </p:ext>
            </p:extLst>
          </p:nvPr>
        </p:nvGraphicFramePr>
        <p:xfrm>
          <a:off x="6500021" y="135467"/>
          <a:ext cx="4462724"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hoek: afgeronde hoeken 4">
            <a:extLst>
              <a:ext uri="{FF2B5EF4-FFF2-40B4-BE49-F238E27FC236}">
                <a16:creationId xmlns:a16="http://schemas.microsoft.com/office/drawing/2014/main" id="{F5FFE988-B2EB-865E-CE5D-D623B0EA2D41}"/>
              </a:ext>
            </a:extLst>
          </p:cNvPr>
          <p:cNvSpPr/>
          <p:nvPr/>
        </p:nvSpPr>
        <p:spPr>
          <a:xfrm>
            <a:off x="6487232" y="3460564"/>
            <a:ext cx="4462724" cy="986730"/>
          </a:xfrm>
          <a:prstGeom prst="roundRect">
            <a:avLst>
              <a:gd name="adj" fmla="val 10000"/>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txBody>
          <a:bodyPr/>
          <a:lstStyle/>
          <a:p>
            <a:r>
              <a:rPr lang="nl-NL" dirty="0"/>
              <a:t>	</a:t>
            </a:r>
          </a:p>
          <a:p>
            <a:r>
              <a:rPr lang="nl-NL" dirty="0"/>
              <a:t>		  Pedagogische 				 		  bekwaamheid</a:t>
            </a:r>
          </a:p>
        </p:txBody>
      </p:sp>
      <p:sp>
        <p:nvSpPr>
          <p:cNvPr id="7" name="Rechthoek: afgeronde hoeken 6">
            <a:extLst>
              <a:ext uri="{FF2B5EF4-FFF2-40B4-BE49-F238E27FC236}">
                <a16:creationId xmlns:a16="http://schemas.microsoft.com/office/drawing/2014/main" id="{6D75F552-FE91-ABA0-7E82-F16AE9EED336}"/>
              </a:ext>
            </a:extLst>
          </p:cNvPr>
          <p:cNvSpPr/>
          <p:nvPr/>
        </p:nvSpPr>
        <p:spPr>
          <a:xfrm>
            <a:off x="6487232" y="4576755"/>
            <a:ext cx="4462724" cy="986730"/>
          </a:xfrm>
          <a:prstGeom prst="roundRect">
            <a:avLst>
              <a:gd name="adj" fmla="val 10000"/>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txBody>
          <a:bodyPr/>
          <a:lstStyle/>
          <a:p>
            <a:r>
              <a:rPr lang="nl-NL" dirty="0"/>
              <a:t>	</a:t>
            </a:r>
          </a:p>
          <a:p>
            <a:r>
              <a:rPr lang="nl-NL" dirty="0"/>
              <a:t>		Ontwikkeling en groei</a:t>
            </a:r>
          </a:p>
        </p:txBody>
      </p:sp>
      <p:sp>
        <p:nvSpPr>
          <p:cNvPr id="8" name="Rechthoek: afgeronde hoeken 7">
            <a:extLst>
              <a:ext uri="{FF2B5EF4-FFF2-40B4-BE49-F238E27FC236}">
                <a16:creationId xmlns:a16="http://schemas.microsoft.com/office/drawing/2014/main" id="{6EA0512B-519D-7253-DBFE-C4AEBB99E3E0}"/>
              </a:ext>
            </a:extLst>
          </p:cNvPr>
          <p:cNvSpPr/>
          <p:nvPr/>
        </p:nvSpPr>
        <p:spPr>
          <a:xfrm>
            <a:off x="6500021" y="5692946"/>
            <a:ext cx="4462724" cy="986730"/>
          </a:xfrm>
          <a:prstGeom prst="roundRect">
            <a:avLst>
              <a:gd name="adj" fmla="val 10000"/>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txBody>
          <a:bodyPr/>
          <a:lstStyle/>
          <a:p>
            <a:r>
              <a:rPr lang="nl-NL" dirty="0"/>
              <a:t>	</a:t>
            </a:r>
          </a:p>
          <a:p>
            <a:r>
              <a:rPr lang="nl-NL" dirty="0"/>
              <a:t>		Reflectie en vooruitblik</a:t>
            </a:r>
          </a:p>
        </p:txBody>
      </p:sp>
      <p:sp>
        <p:nvSpPr>
          <p:cNvPr id="10" name="Rechthoek 9" descr="Books on Shelf">
            <a:extLst>
              <a:ext uri="{FF2B5EF4-FFF2-40B4-BE49-F238E27FC236}">
                <a16:creationId xmlns:a16="http://schemas.microsoft.com/office/drawing/2014/main" id="{6D2FC713-B8EA-B98B-BC71-64AC05705F17}"/>
              </a:ext>
            </a:extLst>
          </p:cNvPr>
          <p:cNvSpPr/>
          <p:nvPr/>
        </p:nvSpPr>
        <p:spPr>
          <a:xfrm>
            <a:off x="6692727" y="3829862"/>
            <a:ext cx="542701" cy="542701"/>
          </a:xfrm>
          <a:prstGeom prst="rect">
            <a:avLst/>
          </a:prstGeom>
          <a: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Rechthoek 10" descr="Clock">
            <a:extLst>
              <a:ext uri="{FF2B5EF4-FFF2-40B4-BE49-F238E27FC236}">
                <a16:creationId xmlns:a16="http://schemas.microsoft.com/office/drawing/2014/main" id="{EAA27D1D-C23B-34BA-A670-8587167FB1F1}"/>
              </a:ext>
            </a:extLst>
          </p:cNvPr>
          <p:cNvSpPr/>
          <p:nvPr/>
        </p:nvSpPr>
        <p:spPr>
          <a:xfrm>
            <a:off x="6692727" y="4764792"/>
            <a:ext cx="542701" cy="542701"/>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3" name="Rechthoek 12" descr="Open Book">
            <a:extLst>
              <a:ext uri="{FF2B5EF4-FFF2-40B4-BE49-F238E27FC236}">
                <a16:creationId xmlns:a16="http://schemas.microsoft.com/office/drawing/2014/main" id="{D6916C7C-DEC3-9681-15F2-696F6FC975C3}"/>
              </a:ext>
            </a:extLst>
          </p:cNvPr>
          <p:cNvSpPr/>
          <p:nvPr/>
        </p:nvSpPr>
        <p:spPr>
          <a:xfrm>
            <a:off x="6773645" y="5971689"/>
            <a:ext cx="542701" cy="542701"/>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Rechthoek 14" descr="Books on Shelf">
            <a:extLst>
              <a:ext uri="{FF2B5EF4-FFF2-40B4-BE49-F238E27FC236}">
                <a16:creationId xmlns:a16="http://schemas.microsoft.com/office/drawing/2014/main" id="{56D0946F-0E8A-AD49-7D31-16C49F478E91}"/>
              </a:ext>
            </a:extLst>
          </p:cNvPr>
          <p:cNvSpPr/>
          <p:nvPr/>
        </p:nvSpPr>
        <p:spPr>
          <a:xfrm>
            <a:off x="6692727" y="1526665"/>
            <a:ext cx="542701" cy="542701"/>
          </a:xfrm>
          <a:prstGeom prst="rect">
            <a:avLst/>
          </a:prstGeom>
          <a: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17" name="Tijdelijke aanduiding voor inhoud 16" descr="Afbeelding met tekst, overdekt, meubels, tafel&#10;&#10;Automatisch gegenereerde beschrijving">
            <a:extLst>
              <a:ext uri="{FF2B5EF4-FFF2-40B4-BE49-F238E27FC236}">
                <a16:creationId xmlns:a16="http://schemas.microsoft.com/office/drawing/2014/main" id="{17D8DF33-7F8C-6EB2-F481-32B7F0977308}"/>
              </a:ext>
            </a:extLst>
          </p:cNvPr>
          <p:cNvPicPr>
            <a:picLocks noGrp="1" noChangeAspect="1"/>
          </p:cNvPicPr>
          <p:nvPr>
            <p:ph sz="half" idx="1"/>
          </p:nvPr>
        </p:nvPicPr>
        <p:blipFill>
          <a:blip r:embed="rId14"/>
          <a:stretch>
            <a:fillRect/>
          </a:stretch>
        </p:blipFill>
        <p:spPr>
          <a:xfrm>
            <a:off x="414336" y="1297037"/>
            <a:ext cx="5681664" cy="3195935"/>
          </a:xfrm>
        </p:spPr>
      </p:pic>
    </p:spTree>
    <p:extLst>
      <p:ext uri="{BB962C8B-B14F-4D97-AF65-F5344CB8AC3E}">
        <p14:creationId xmlns:p14="http://schemas.microsoft.com/office/powerpoint/2010/main" val="9670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A8C73-13BC-7BFB-EA61-09DE38A7C837}"/>
              </a:ext>
            </a:extLst>
          </p:cNvPr>
          <p:cNvSpPr>
            <a:spLocks noGrp="1"/>
          </p:cNvSpPr>
          <p:nvPr>
            <p:ph type="title"/>
          </p:nvPr>
        </p:nvSpPr>
        <p:spPr>
          <a:xfrm>
            <a:off x="3557199" y="517663"/>
            <a:ext cx="8911026" cy="675862"/>
          </a:xfrm>
        </p:spPr>
        <p:txBody>
          <a:bodyPr/>
          <a:lstStyle/>
          <a:p>
            <a:r>
              <a:rPr lang="nl-NL" b="1" dirty="0"/>
              <a:t>Bekwaamheid en kwalificatie</a:t>
            </a:r>
          </a:p>
        </p:txBody>
      </p:sp>
      <p:sp>
        <p:nvSpPr>
          <p:cNvPr id="4" name="Tijdelijke aanduiding voor tekst 3">
            <a:extLst>
              <a:ext uri="{FF2B5EF4-FFF2-40B4-BE49-F238E27FC236}">
                <a16:creationId xmlns:a16="http://schemas.microsoft.com/office/drawing/2014/main" id="{79B47B7B-400A-D87B-8DBC-AE54F38FD355}"/>
              </a:ext>
            </a:extLst>
          </p:cNvPr>
          <p:cNvSpPr>
            <a:spLocks noGrp="1"/>
          </p:cNvSpPr>
          <p:nvPr>
            <p:ph type="body" sz="half" idx="2"/>
          </p:nvPr>
        </p:nvSpPr>
        <p:spPr>
          <a:xfrm>
            <a:off x="4084982" y="1470991"/>
            <a:ext cx="8030817" cy="5287618"/>
          </a:xfrm>
        </p:spPr>
        <p:txBody>
          <a:bodyPr>
            <a:normAutofit/>
          </a:bodyPr>
          <a:lstStyle/>
          <a:p>
            <a:pPr algn="l"/>
            <a:br>
              <a:rPr lang="nl-NL" b="0" i="0" dirty="0">
                <a:solidFill>
                  <a:srgbClr val="374151"/>
                </a:solidFill>
                <a:effectLst/>
                <a:latin typeface="Söhne"/>
              </a:rPr>
            </a:br>
            <a:r>
              <a:rPr lang="nl-NL" b="0" i="0" dirty="0">
                <a:solidFill>
                  <a:srgbClr val="374151"/>
                </a:solidFill>
                <a:effectLst/>
                <a:latin typeface="Söhne"/>
              </a:rPr>
              <a:t>Waarom doe ik dit als docent?:</a:t>
            </a:r>
          </a:p>
          <a:p>
            <a:pPr algn="l"/>
            <a:r>
              <a:rPr lang="nl-NL" b="0" i="0" dirty="0">
                <a:solidFill>
                  <a:srgbClr val="374151"/>
                </a:solidFill>
                <a:effectLst/>
                <a:latin typeface="Söhne"/>
              </a:rPr>
              <a:t>Omdat ik goed probeer te communiceren met mijn stagebegeleiders en op school met mijn docenten, delen zij snel hun kennis met mij. Door regelmatig overleg te voeren en feedback te vragen, groei ik snel in mijn ontwikkeling.</a:t>
            </a:r>
          </a:p>
          <a:p>
            <a:pPr algn="l"/>
            <a:r>
              <a:rPr lang="nl-NL" b="0" i="0" dirty="0">
                <a:solidFill>
                  <a:srgbClr val="374151"/>
                </a:solidFill>
                <a:effectLst/>
                <a:latin typeface="Söhne"/>
              </a:rPr>
              <a:t>Hoe doe ik dit als docent?:</a:t>
            </a:r>
          </a:p>
          <a:p>
            <a:pPr algn="l"/>
            <a:r>
              <a:rPr lang="nl-NL" b="0" i="0" dirty="0">
                <a:solidFill>
                  <a:srgbClr val="374151"/>
                </a:solidFill>
                <a:effectLst/>
                <a:latin typeface="Söhne"/>
              </a:rPr>
              <a:t>Ik neem een open houding aan, overleg veel en sta open voor kritiek. Ik vraag vaak om feedback en pas deze feedback toe in mijn volgende les. Op die manier weten we van elkaar waar we aan toe zijn. Dit zorgt ervoor dat ik grote stappen zet, vooral tijdens mijn stage. Op school leer ik steeds beter te communiceren.</a:t>
            </a:r>
          </a:p>
          <a:p>
            <a:pPr algn="l"/>
            <a:r>
              <a:rPr lang="nl-NL" b="0" i="0" dirty="0">
                <a:solidFill>
                  <a:srgbClr val="374151"/>
                </a:solidFill>
                <a:effectLst/>
                <a:latin typeface="Söhne"/>
              </a:rPr>
              <a:t>Dankzij de heldere communicatie weet ik wat mij te wachten staat en kan ik goed inspelen op de verwachtingen. Dit stelt mij in staat om zelfstandig vorm te geven aan mijn professionele ontwikkeling tijdens mijn stage. Op school zie ik een stijgende lijn en werk ik eraan om goed te overleggen met de docenten.</a:t>
            </a:r>
          </a:p>
          <a:p>
            <a:pPr marL="285750" indent="-285750">
              <a:buFontTx/>
              <a:buChar char="-"/>
            </a:pPr>
            <a:r>
              <a:rPr lang="nl-NL" dirty="0"/>
              <a:t> </a:t>
            </a:r>
          </a:p>
        </p:txBody>
      </p:sp>
      <p:sp>
        <p:nvSpPr>
          <p:cNvPr id="6" name="Titel 1">
            <a:extLst>
              <a:ext uri="{FF2B5EF4-FFF2-40B4-BE49-F238E27FC236}">
                <a16:creationId xmlns:a16="http://schemas.microsoft.com/office/drawing/2014/main" id="{3A466653-3585-5C4B-C95B-69CADEDA2638}"/>
              </a:ext>
            </a:extLst>
          </p:cNvPr>
          <p:cNvSpPr txBox="1">
            <a:spLocks/>
          </p:cNvSpPr>
          <p:nvPr/>
        </p:nvSpPr>
        <p:spPr>
          <a:xfrm>
            <a:off x="76200" y="4711147"/>
            <a:ext cx="3859696" cy="2047462"/>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1600" dirty="0"/>
              <a:t>2.1.2 Kan samenwerken met collega’s in- en waar relevant buiten- de eigen instelling en zijn professionele handelen waar nodig afstemmen met hen.</a:t>
            </a:r>
          </a:p>
          <a:p>
            <a:r>
              <a:rPr lang="nl-NL" sz="1600" dirty="0"/>
              <a:t>2.1.5. Kan zelfstandig vormgeven aan zijn professionele ontwikkeling.</a:t>
            </a:r>
          </a:p>
        </p:txBody>
      </p:sp>
      <p:pic>
        <p:nvPicPr>
          <p:cNvPr id="21" name="Tijdelijke aanduiding voor afbeelding 20" descr="Afbeelding met persoon, kleding, overdekt, muur&#10;&#10;Automatisch gegenereerde beschrijving">
            <a:extLst>
              <a:ext uri="{FF2B5EF4-FFF2-40B4-BE49-F238E27FC236}">
                <a16:creationId xmlns:a16="http://schemas.microsoft.com/office/drawing/2014/main" id="{EED73076-7D8B-6E59-CAA6-1EE81446CFD8}"/>
              </a:ext>
            </a:extLst>
          </p:cNvPr>
          <p:cNvPicPr>
            <a:picLocks noGrp="1" noChangeAspect="1"/>
          </p:cNvPicPr>
          <p:nvPr>
            <p:ph type="pic" idx="1"/>
          </p:nvPr>
        </p:nvPicPr>
        <p:blipFill>
          <a:blip r:embed="rId2"/>
          <a:srcRect l="16879" r="16879"/>
          <a:stretch>
            <a:fillRect/>
          </a:stretch>
        </p:blipFill>
        <p:spPr>
          <a:xfrm>
            <a:off x="76200" y="99391"/>
            <a:ext cx="3280974" cy="4572000"/>
          </a:xfrm>
        </p:spPr>
      </p:pic>
    </p:spTree>
    <p:extLst>
      <p:ext uri="{BB962C8B-B14F-4D97-AF65-F5344CB8AC3E}">
        <p14:creationId xmlns:p14="http://schemas.microsoft.com/office/powerpoint/2010/main" val="26144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8" name="Straight Connector 17">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4" name="Rectangle 23">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4A1BD2-4BE7-94E0-43DF-DBBDC5F28018}"/>
              </a:ext>
            </a:extLst>
          </p:cNvPr>
          <p:cNvSpPr>
            <a:spLocks noGrp="1"/>
          </p:cNvSpPr>
          <p:nvPr>
            <p:ph type="title"/>
          </p:nvPr>
        </p:nvSpPr>
        <p:spPr>
          <a:xfrm>
            <a:off x="6381129" y="-161925"/>
            <a:ext cx="4205003" cy="1507067"/>
          </a:xfrm>
        </p:spPr>
        <p:txBody>
          <a:bodyPr vert="horz" lIns="91440" tIns="45720" rIns="91440" bIns="45720" rtlCol="0" anchor="ctr">
            <a:normAutofit/>
          </a:bodyPr>
          <a:lstStyle/>
          <a:p>
            <a:r>
              <a:rPr lang="en-US" sz="3200" dirty="0" err="1"/>
              <a:t>Voorbeeld</a:t>
            </a:r>
            <a:r>
              <a:rPr lang="en-US" sz="3200" dirty="0"/>
              <a:t>:</a:t>
            </a:r>
          </a:p>
        </p:txBody>
      </p:sp>
      <p:sp>
        <p:nvSpPr>
          <p:cNvPr id="26"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ijdelijke aanduiding voor afbeelding 11" descr="Afbeelding met tekst, Elektrisch blauw, schermopname, Graphics&#10;&#10;Automatisch gegenereerde beschrijving">
            <a:extLst>
              <a:ext uri="{FF2B5EF4-FFF2-40B4-BE49-F238E27FC236}">
                <a16:creationId xmlns:a16="http://schemas.microsoft.com/office/drawing/2014/main" id="{619D8E5C-7CE0-7850-A209-985EE5699DDE}"/>
              </a:ext>
            </a:extLst>
          </p:cNvPr>
          <p:cNvPicPr>
            <a:picLocks noGrp="1" noChangeAspect="1"/>
          </p:cNvPicPr>
          <p:nvPr>
            <p:ph type="pic" idx="1"/>
          </p:nvPr>
        </p:nvPicPr>
        <p:blipFill rotWithShape="1">
          <a:blip r:embed="rId2"/>
          <a:srcRect l="1476" r="1475"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4" name="Tijdelijke aanduiding voor tekst 3">
            <a:extLst>
              <a:ext uri="{FF2B5EF4-FFF2-40B4-BE49-F238E27FC236}">
                <a16:creationId xmlns:a16="http://schemas.microsoft.com/office/drawing/2014/main" id="{F0A822BF-E787-B30D-5EF6-70B72276CEF2}"/>
              </a:ext>
            </a:extLst>
          </p:cNvPr>
          <p:cNvSpPr>
            <a:spLocks noGrp="1"/>
          </p:cNvSpPr>
          <p:nvPr>
            <p:ph type="body" sz="half" idx="2"/>
          </p:nvPr>
        </p:nvSpPr>
        <p:spPr>
          <a:xfrm>
            <a:off x="5810872" y="981076"/>
            <a:ext cx="6238253" cy="5600700"/>
          </a:xfrm>
        </p:spPr>
        <p:txBody>
          <a:bodyPr vert="horz" lIns="91440" tIns="45720" rIns="91440" bIns="45720" rtlCol="0" anchor="ctr">
            <a:normAutofit/>
          </a:bodyPr>
          <a:lstStyle/>
          <a:p>
            <a:pPr algn="l"/>
            <a:br>
              <a:rPr lang="nl-NL" sz="1600" b="0" i="0" dirty="0">
                <a:solidFill>
                  <a:srgbClr val="374151"/>
                </a:solidFill>
                <a:effectLst/>
                <a:latin typeface="Söhne"/>
              </a:rPr>
            </a:br>
            <a:r>
              <a:rPr lang="nl-NL" sz="1600" b="0" i="0" dirty="0">
                <a:solidFill>
                  <a:srgbClr val="374151"/>
                </a:solidFill>
                <a:effectLst/>
                <a:latin typeface="Söhne"/>
              </a:rPr>
              <a:t>2.1.2:</a:t>
            </a:r>
          </a:p>
          <a:p>
            <a:pPr algn="l"/>
            <a:r>
              <a:rPr lang="nl-NL" sz="1600" b="0" i="0" dirty="0">
                <a:solidFill>
                  <a:srgbClr val="374151"/>
                </a:solidFill>
                <a:effectLst/>
                <a:latin typeface="Söhne"/>
              </a:rPr>
              <a:t>Om goed in overleg te blijven, bespreek ik aan het einde van de dag de opdrachten grondig en bekijk ik of de gegeven les aansluit bij de methode of dat het een bedachte les is die past bij het thema. We plannen minimaal een maand vooruit om systematisch en planmatig te werken. Aan de hand van mijn PPOP (Persoonlijk Ontwikkelingsplan) bepalen we welke doelen ik wil behalen en passen we deze toe in de praktijk.</a:t>
            </a:r>
          </a:p>
          <a:p>
            <a:pPr algn="l"/>
            <a:r>
              <a:rPr lang="nl-NL" sz="1600" b="0" i="0" dirty="0">
                <a:solidFill>
                  <a:srgbClr val="374151"/>
                </a:solidFill>
                <a:effectLst/>
                <a:latin typeface="Söhne"/>
              </a:rPr>
              <a:t>2.1.5:</a:t>
            </a:r>
          </a:p>
          <a:p>
            <a:pPr algn="l"/>
            <a:r>
              <a:rPr lang="nl-NL" sz="1600" b="0" i="0" dirty="0">
                <a:solidFill>
                  <a:srgbClr val="374151"/>
                </a:solidFill>
                <a:effectLst/>
                <a:latin typeface="Söhne"/>
              </a:rPr>
              <a:t>Door zelfstandig onderzoek te doen met behulp van bronnen en de leerlijnen goed te gebruiken, maakt dit deel uit van mijn professionele ontwikkeling tijdens mijn stage. Op school moet ik hier nog meer aan werken door minder vragen te stellen aan docenten en de opdrachten beter te bestuderen.</a:t>
            </a:r>
          </a:p>
        </p:txBody>
      </p:sp>
      <p:grpSp>
        <p:nvGrpSpPr>
          <p:cNvPr id="28" name="Group 27">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9" name="Straight Connector 28">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8430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A8C73-13BC-7BFB-EA61-09DE38A7C837}"/>
              </a:ext>
            </a:extLst>
          </p:cNvPr>
          <p:cNvSpPr>
            <a:spLocks noGrp="1"/>
          </p:cNvSpPr>
          <p:nvPr>
            <p:ph type="title"/>
          </p:nvPr>
        </p:nvSpPr>
        <p:spPr>
          <a:xfrm>
            <a:off x="3242874" y="536713"/>
            <a:ext cx="8911026" cy="675862"/>
          </a:xfrm>
        </p:spPr>
        <p:txBody>
          <a:bodyPr/>
          <a:lstStyle/>
          <a:p>
            <a:r>
              <a:rPr lang="nl-NL" b="1" dirty="0"/>
              <a:t>Vakinhoudelijke bekwaamheid:</a:t>
            </a:r>
          </a:p>
        </p:txBody>
      </p:sp>
      <p:pic>
        <p:nvPicPr>
          <p:cNvPr id="8" name="Tijdelijke aanduiding voor afbeelding 7" descr="Afbeelding met tekst, Lettertype, nummer, software&#10;&#10;Automatisch gegenereerde beschrijving">
            <a:extLst>
              <a:ext uri="{FF2B5EF4-FFF2-40B4-BE49-F238E27FC236}">
                <a16:creationId xmlns:a16="http://schemas.microsoft.com/office/drawing/2014/main" id="{49AC4E8F-0EDF-3D3A-756C-313DB259FA2C}"/>
              </a:ext>
            </a:extLst>
          </p:cNvPr>
          <p:cNvPicPr>
            <a:picLocks noGrp="1" noChangeAspect="1"/>
          </p:cNvPicPr>
          <p:nvPr>
            <p:ph type="pic" idx="1"/>
          </p:nvPr>
        </p:nvPicPr>
        <p:blipFill>
          <a:blip r:embed="rId2"/>
          <a:srcRect l="19496" r="19496"/>
          <a:stretch>
            <a:fillRect/>
          </a:stretch>
        </p:blipFill>
        <p:spPr>
          <a:xfrm>
            <a:off x="57150" y="96151"/>
            <a:ext cx="3281363" cy="2484438"/>
          </a:xfrm>
        </p:spPr>
      </p:pic>
      <p:sp>
        <p:nvSpPr>
          <p:cNvPr id="4" name="Tijdelijke aanduiding voor tekst 3">
            <a:extLst>
              <a:ext uri="{FF2B5EF4-FFF2-40B4-BE49-F238E27FC236}">
                <a16:creationId xmlns:a16="http://schemas.microsoft.com/office/drawing/2014/main" id="{79B47B7B-400A-D87B-8DBC-AE54F38FD355}"/>
              </a:ext>
            </a:extLst>
          </p:cNvPr>
          <p:cNvSpPr>
            <a:spLocks noGrp="1"/>
          </p:cNvSpPr>
          <p:nvPr>
            <p:ph type="body" sz="half" idx="2"/>
          </p:nvPr>
        </p:nvSpPr>
        <p:spPr>
          <a:xfrm>
            <a:off x="4084982" y="1470991"/>
            <a:ext cx="8030817" cy="5287618"/>
          </a:xfrm>
        </p:spPr>
        <p:txBody>
          <a:bodyPr>
            <a:normAutofit/>
          </a:bodyPr>
          <a:lstStyle/>
          <a:p>
            <a:pPr algn="l"/>
            <a:r>
              <a:rPr lang="nl-NL" b="0" i="0" dirty="0">
                <a:solidFill>
                  <a:srgbClr val="374151"/>
                </a:solidFill>
                <a:effectLst/>
                <a:latin typeface="Söhne"/>
              </a:rPr>
              <a:t>Waarom doe ik dit als docent?:</a:t>
            </a:r>
          </a:p>
          <a:p>
            <a:pPr algn="l"/>
            <a:r>
              <a:rPr lang="nl-NL" b="0" i="0" dirty="0">
                <a:solidFill>
                  <a:srgbClr val="374151"/>
                </a:solidFill>
                <a:effectLst/>
                <a:latin typeface="Söhne"/>
              </a:rPr>
              <a:t>Als docent sta ik boven de lesstof, zodat ik leerlingen kan leren waar het werkelijk om gaat. Dit blijkt uit mijn succes bij het behalen van de </a:t>
            </a:r>
            <a:r>
              <a:rPr lang="nl-NL" b="0" i="0" dirty="0" err="1">
                <a:solidFill>
                  <a:srgbClr val="374151"/>
                </a:solidFill>
                <a:effectLst/>
                <a:latin typeface="Söhne"/>
              </a:rPr>
              <a:t>Wiscat</a:t>
            </a:r>
            <a:r>
              <a:rPr lang="nl-NL" b="0" i="0" dirty="0">
                <a:solidFill>
                  <a:srgbClr val="374151"/>
                </a:solidFill>
                <a:effectLst/>
                <a:latin typeface="Söhne"/>
              </a:rPr>
              <a:t> en de HTT.</a:t>
            </a:r>
          </a:p>
          <a:p>
            <a:pPr algn="l"/>
            <a:r>
              <a:rPr lang="nl-NL" b="0" i="0" dirty="0">
                <a:solidFill>
                  <a:srgbClr val="374151"/>
                </a:solidFill>
                <a:effectLst/>
                <a:latin typeface="Söhne"/>
              </a:rPr>
              <a:t>Hoe doe ik dit als docent?:</a:t>
            </a:r>
          </a:p>
          <a:p>
            <a:pPr algn="l"/>
            <a:r>
              <a:rPr lang="nl-NL" b="0" i="0" dirty="0">
                <a:solidFill>
                  <a:srgbClr val="374151"/>
                </a:solidFill>
                <a:effectLst/>
                <a:latin typeface="Söhne"/>
              </a:rPr>
              <a:t>Door onderzoek te doen naar de kerndoelen per vak krijg ik inzicht in wat ik de leerlingen kan aanbieden en wat geschikt is voor elke doelgroep.</a:t>
            </a:r>
          </a:p>
          <a:p>
            <a:pPr algn="l"/>
            <a:r>
              <a:rPr lang="nl-NL" b="0" i="0" dirty="0">
                <a:solidFill>
                  <a:srgbClr val="374151"/>
                </a:solidFill>
                <a:effectLst/>
                <a:latin typeface="Söhne"/>
              </a:rPr>
              <a:t>Ik werk uit de aangeboden methode en overleg goed met de docenten over de extra lessen, zodat we het onderwijs kunnen afstemmen op de leerlingen die ik lesgeef.</a:t>
            </a:r>
          </a:p>
          <a:p>
            <a:pPr algn="l"/>
            <a:r>
              <a:rPr lang="nl-NL" b="0" i="0" dirty="0">
                <a:solidFill>
                  <a:srgbClr val="374151"/>
                </a:solidFill>
                <a:effectLst/>
                <a:latin typeface="Söhne"/>
              </a:rPr>
              <a:t>Ik bereid de lessen grondig voor en verdiep me in de theorie. Na overleg voer ik de les uit en zorg ik ervoor dat ik alle vragen kan beantwoorden en voldoende voorkennis heb opgedaan.</a:t>
            </a:r>
          </a:p>
          <a:p>
            <a:pPr marL="285750" indent="-285750">
              <a:buFontTx/>
              <a:buChar char="-"/>
            </a:pPr>
            <a:endParaRPr lang="nl-NL" dirty="0"/>
          </a:p>
        </p:txBody>
      </p:sp>
      <p:sp>
        <p:nvSpPr>
          <p:cNvPr id="6" name="Titel 1">
            <a:extLst>
              <a:ext uri="{FF2B5EF4-FFF2-40B4-BE49-F238E27FC236}">
                <a16:creationId xmlns:a16="http://schemas.microsoft.com/office/drawing/2014/main" id="{3A466653-3585-5C4B-C95B-69CADEDA2638}"/>
              </a:ext>
            </a:extLst>
          </p:cNvPr>
          <p:cNvSpPr txBox="1">
            <a:spLocks/>
          </p:cNvSpPr>
          <p:nvPr/>
        </p:nvSpPr>
        <p:spPr>
          <a:xfrm>
            <a:off x="76200" y="4711147"/>
            <a:ext cx="3859696" cy="2047462"/>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nl-NL" sz="1600" dirty="0"/>
          </a:p>
        </p:txBody>
      </p:sp>
      <p:sp>
        <p:nvSpPr>
          <p:cNvPr id="5" name="Titel 1">
            <a:extLst>
              <a:ext uri="{FF2B5EF4-FFF2-40B4-BE49-F238E27FC236}">
                <a16:creationId xmlns:a16="http://schemas.microsoft.com/office/drawing/2014/main" id="{391F9F13-0924-3048-F7BC-67C4B9C33AE5}"/>
              </a:ext>
            </a:extLst>
          </p:cNvPr>
          <p:cNvSpPr txBox="1">
            <a:spLocks/>
          </p:cNvSpPr>
          <p:nvPr/>
        </p:nvSpPr>
        <p:spPr>
          <a:xfrm>
            <a:off x="40212" y="2484582"/>
            <a:ext cx="3931672" cy="434360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1600" b="1" dirty="0"/>
              <a:t>2.2.1 beheerst de leerstof qua kennis en vaardigheden gericht op het behalen van de kerndoelen  van het primair onderwijs-  voor zover die betrekking hebben op het onderwijs waarvoor de leraar bevoegd is- en kent theoretische achtergronden daarvan. Hij kan de leerstof op een begrijpelijke en aansprekende manier uitleggen en demonstreren hoe ermee gewerkt moet worden.  </a:t>
            </a:r>
          </a:p>
          <a:p>
            <a:r>
              <a:rPr lang="nl-NL" sz="1600" b="1" dirty="0"/>
              <a:t>2.2.2 heeft een grondige beheersing van de basisvakken taal en rekenen.</a:t>
            </a:r>
          </a:p>
          <a:p>
            <a:endParaRPr lang="nl-NL" sz="1600" b="1" dirty="0"/>
          </a:p>
        </p:txBody>
      </p:sp>
    </p:spTree>
    <p:extLst>
      <p:ext uri="{BB962C8B-B14F-4D97-AF65-F5344CB8AC3E}">
        <p14:creationId xmlns:p14="http://schemas.microsoft.com/office/powerpoint/2010/main" val="405116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A1BD2-4BE7-94E0-43DF-DBBDC5F28018}"/>
              </a:ext>
            </a:extLst>
          </p:cNvPr>
          <p:cNvSpPr>
            <a:spLocks noGrp="1"/>
          </p:cNvSpPr>
          <p:nvPr>
            <p:ph type="title"/>
          </p:nvPr>
        </p:nvSpPr>
        <p:spPr>
          <a:xfrm>
            <a:off x="4551362" y="342900"/>
            <a:ext cx="6019800" cy="1143000"/>
          </a:xfrm>
        </p:spPr>
        <p:txBody>
          <a:bodyPr/>
          <a:lstStyle/>
          <a:p>
            <a:r>
              <a:rPr lang="nl-NL" dirty="0"/>
              <a:t>Voorbeeld:</a:t>
            </a:r>
          </a:p>
        </p:txBody>
      </p:sp>
      <p:pic>
        <p:nvPicPr>
          <p:cNvPr id="6" name="Tijdelijke aanduiding voor afbeelding 5" descr="Afbeelding met buitenshuis, boom, gras, hemel&#10;&#10;Automatisch gegenereerde beschrijving">
            <a:extLst>
              <a:ext uri="{FF2B5EF4-FFF2-40B4-BE49-F238E27FC236}">
                <a16:creationId xmlns:a16="http://schemas.microsoft.com/office/drawing/2014/main" id="{339454A1-A3EB-4761-CB4E-833BF9867E7B}"/>
              </a:ext>
            </a:extLst>
          </p:cNvPr>
          <p:cNvPicPr>
            <a:picLocks noGrp="1" noChangeAspect="1"/>
          </p:cNvPicPr>
          <p:nvPr>
            <p:ph type="pic" idx="1"/>
          </p:nvPr>
        </p:nvPicPr>
        <p:blipFill>
          <a:blip r:embed="rId2"/>
          <a:srcRect l="23086" r="23086"/>
          <a:stretch>
            <a:fillRect/>
          </a:stretch>
        </p:blipFill>
        <p:spPr/>
      </p:pic>
      <p:sp>
        <p:nvSpPr>
          <p:cNvPr id="4" name="Tijdelijke aanduiding voor tekst 3">
            <a:extLst>
              <a:ext uri="{FF2B5EF4-FFF2-40B4-BE49-F238E27FC236}">
                <a16:creationId xmlns:a16="http://schemas.microsoft.com/office/drawing/2014/main" id="{F0A822BF-E787-B30D-5EF6-70B72276CEF2}"/>
              </a:ext>
            </a:extLst>
          </p:cNvPr>
          <p:cNvSpPr>
            <a:spLocks noGrp="1"/>
          </p:cNvSpPr>
          <p:nvPr>
            <p:ph type="body" sz="half" idx="2"/>
          </p:nvPr>
        </p:nvSpPr>
        <p:spPr>
          <a:xfrm>
            <a:off x="4551362" y="1710266"/>
            <a:ext cx="7333721" cy="4671484"/>
          </a:xfrm>
        </p:spPr>
        <p:txBody>
          <a:bodyPr>
            <a:normAutofit fontScale="92500"/>
          </a:bodyPr>
          <a:lstStyle/>
          <a:p>
            <a:pPr algn="l"/>
            <a:r>
              <a:rPr lang="nl-NL" b="0" i="0" dirty="0">
                <a:solidFill>
                  <a:srgbClr val="374151"/>
                </a:solidFill>
                <a:effectLst/>
                <a:latin typeface="Söhne"/>
              </a:rPr>
              <a:t>1.) Ik onderzoek kerndoel 33, namelijk de introductie van de liter als standaardmaat voor inhoud en de koppeling van deze maateenheid aan een literpak melk als referentiemaat</a:t>
            </a:r>
            <a:r>
              <a:rPr lang="nl-NL" dirty="0"/>
              <a:t>(</a:t>
            </a:r>
            <a:r>
              <a:rPr lang="nl-NL" i="1" dirty="0"/>
              <a:t>Rekenen/wiskunde - Meten en meetkunde - kerndoel 33</a:t>
            </a:r>
            <a:r>
              <a:rPr lang="nl-NL" dirty="0"/>
              <a:t>, </a:t>
            </a:r>
            <a:r>
              <a:rPr lang="nl-NL" dirty="0" err="1"/>
              <a:t>z.d.</a:t>
            </a:r>
            <a:r>
              <a:rPr lang="nl-NL" dirty="0"/>
              <a:t>)</a:t>
            </a:r>
            <a:r>
              <a:rPr lang="nl-NL" b="0" i="0" dirty="0">
                <a:solidFill>
                  <a:srgbClr val="374151"/>
                </a:solidFill>
                <a:effectLst/>
                <a:latin typeface="Söhne"/>
              </a:rPr>
              <a:t>.</a:t>
            </a:r>
          </a:p>
          <a:p>
            <a:pPr algn="l"/>
            <a:r>
              <a:rPr lang="nl-NL" b="0" i="0" dirty="0">
                <a:solidFill>
                  <a:srgbClr val="374151"/>
                </a:solidFill>
                <a:effectLst/>
                <a:latin typeface="Söhne"/>
              </a:rPr>
              <a:t>2.) Ik overleg met de docent over hoe dit vanuit de methode wordt aangeboden en hoe ik kan bijdragen aan het op gang brengen van de introductie.</a:t>
            </a:r>
          </a:p>
          <a:p>
            <a:pPr algn="l"/>
            <a:r>
              <a:rPr lang="nl-NL" b="0" i="0" dirty="0">
                <a:solidFill>
                  <a:srgbClr val="374151"/>
                </a:solidFill>
                <a:effectLst/>
                <a:latin typeface="Söhne"/>
              </a:rPr>
              <a:t>3.) Na het overleg bereid ik de introductie voor en kom ik met een passend les idee.</a:t>
            </a:r>
          </a:p>
          <a:p>
            <a:pPr algn="l"/>
            <a:r>
              <a:rPr lang="nl-NL" b="0" i="0" dirty="0">
                <a:solidFill>
                  <a:srgbClr val="374151"/>
                </a:solidFill>
                <a:effectLst/>
                <a:latin typeface="Söhne"/>
              </a:rPr>
              <a:t>4.) Ik deel dit les idee met mijn docent, schaf de benodigdheden aan en bereid de les zorgvuldig voor door de theorie toe te passen.</a:t>
            </a:r>
          </a:p>
          <a:p>
            <a:pPr algn="l"/>
            <a:r>
              <a:rPr lang="nl-NL" b="0" i="0" dirty="0">
                <a:solidFill>
                  <a:srgbClr val="374151"/>
                </a:solidFill>
                <a:effectLst/>
                <a:latin typeface="Söhne"/>
              </a:rPr>
              <a:t>5.) Ik voer de opdracht uit en zorg voor een verhoging van het niveau, namelijk van formeel naar abstract. Zo pas ik het handelings</a:t>
            </a:r>
            <a:r>
              <a:rPr lang="nl-NL" dirty="0">
                <a:solidFill>
                  <a:srgbClr val="374151"/>
                </a:solidFill>
                <a:latin typeface="Söhne"/>
              </a:rPr>
              <a:t>model toe en zorg ik voor niveau verhoging.</a:t>
            </a:r>
            <a:endParaRPr lang="nl-NL" b="0" i="0" dirty="0">
              <a:solidFill>
                <a:srgbClr val="374151"/>
              </a:solidFill>
              <a:effectLst/>
              <a:latin typeface="Söhne"/>
            </a:endParaRPr>
          </a:p>
          <a:p>
            <a:pPr algn="l"/>
            <a:r>
              <a:rPr lang="nl-NL" b="0" i="0" dirty="0">
                <a:solidFill>
                  <a:srgbClr val="374151"/>
                </a:solidFill>
                <a:effectLst/>
                <a:latin typeface="Söhne"/>
              </a:rPr>
              <a:t>6.) Ik vraag om feedback en reflecteer op de les. Op deze manier ontstaat mijn persoonlijke groei.</a:t>
            </a:r>
          </a:p>
        </p:txBody>
      </p:sp>
    </p:spTree>
    <p:extLst>
      <p:ext uri="{BB962C8B-B14F-4D97-AF65-F5344CB8AC3E}">
        <p14:creationId xmlns:p14="http://schemas.microsoft.com/office/powerpoint/2010/main" val="400990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A8C73-13BC-7BFB-EA61-09DE38A7C837}"/>
              </a:ext>
            </a:extLst>
          </p:cNvPr>
          <p:cNvSpPr>
            <a:spLocks noGrp="1"/>
          </p:cNvSpPr>
          <p:nvPr>
            <p:ph type="title"/>
          </p:nvPr>
        </p:nvSpPr>
        <p:spPr>
          <a:xfrm>
            <a:off x="0" y="4086226"/>
            <a:ext cx="4084982" cy="2771774"/>
          </a:xfrm>
        </p:spPr>
        <p:txBody>
          <a:bodyPr>
            <a:normAutofit fontScale="90000"/>
          </a:bodyPr>
          <a:lstStyle/>
          <a:p>
            <a:r>
              <a:rPr lang="nl-NL" sz="1600" b="1" dirty="0"/>
              <a:t>2.3.12 kan doelen stellen, leerstof selecteren en ordenen.</a:t>
            </a:r>
            <a:br>
              <a:rPr lang="nl-NL" sz="1600" b="1" dirty="0"/>
            </a:br>
            <a:r>
              <a:rPr lang="nl-NL" sz="1600" b="1" dirty="0"/>
              <a:t>2.3.15 kan een adequaat klassenmanagement realiseren.</a:t>
            </a:r>
            <a:br>
              <a:rPr lang="nl-NL" sz="1600" b="1" dirty="0"/>
            </a:br>
            <a:r>
              <a:rPr lang="nl-NL" sz="1600" b="1" dirty="0"/>
              <a:t>2.3.17 kan de leerstof aan zijn leerlingen begrijpelijk en aansprekend uitleggen, voordoen hoe ermee gewerkt moet worden en daarbij inspelen op de taalbeheersing en taalontwikkeling van zijn leerlingen.</a:t>
            </a:r>
            <a:br>
              <a:rPr lang="nl-NL" sz="1600" b="1" dirty="0"/>
            </a:br>
            <a:endParaRPr lang="nl-NL" sz="1600" b="1" dirty="0"/>
          </a:p>
        </p:txBody>
      </p:sp>
      <p:pic>
        <p:nvPicPr>
          <p:cNvPr id="8" name="Tijdelijke aanduiding voor afbeelding 7" descr="Afbeelding met overdekt, persoon, kleding, muur&#10;&#10;Automatisch gegenereerde beschrijving">
            <a:extLst>
              <a:ext uri="{FF2B5EF4-FFF2-40B4-BE49-F238E27FC236}">
                <a16:creationId xmlns:a16="http://schemas.microsoft.com/office/drawing/2014/main" id="{E00BB876-5797-FFB1-2E7E-B5555277EBB3}"/>
              </a:ext>
            </a:extLst>
          </p:cNvPr>
          <p:cNvPicPr>
            <a:picLocks noGrp="1" noChangeAspect="1"/>
          </p:cNvPicPr>
          <p:nvPr>
            <p:ph type="pic" idx="1"/>
          </p:nvPr>
        </p:nvPicPr>
        <p:blipFill>
          <a:blip r:embed="rId2"/>
          <a:srcRect l="751" r="751"/>
          <a:stretch>
            <a:fillRect/>
          </a:stretch>
        </p:blipFill>
        <p:spPr>
          <a:xfrm>
            <a:off x="0" y="-88900"/>
            <a:ext cx="3281363" cy="4441825"/>
          </a:xfrm>
        </p:spPr>
      </p:pic>
      <p:sp>
        <p:nvSpPr>
          <p:cNvPr id="4" name="Tijdelijke aanduiding voor tekst 3">
            <a:extLst>
              <a:ext uri="{FF2B5EF4-FFF2-40B4-BE49-F238E27FC236}">
                <a16:creationId xmlns:a16="http://schemas.microsoft.com/office/drawing/2014/main" id="{79B47B7B-400A-D87B-8DBC-AE54F38FD355}"/>
              </a:ext>
            </a:extLst>
          </p:cNvPr>
          <p:cNvSpPr>
            <a:spLocks noGrp="1"/>
          </p:cNvSpPr>
          <p:nvPr>
            <p:ph type="body" sz="half" idx="2"/>
          </p:nvPr>
        </p:nvSpPr>
        <p:spPr>
          <a:xfrm>
            <a:off x="4084982" y="1470991"/>
            <a:ext cx="8030817" cy="5287618"/>
          </a:xfrm>
        </p:spPr>
        <p:txBody>
          <a:bodyPr>
            <a:normAutofit/>
          </a:bodyPr>
          <a:lstStyle/>
          <a:p>
            <a:pPr algn="l"/>
            <a:r>
              <a:rPr lang="nl-NL" b="0" i="0" dirty="0">
                <a:solidFill>
                  <a:srgbClr val="374151"/>
                </a:solidFill>
                <a:effectLst/>
                <a:latin typeface="Söhne"/>
              </a:rPr>
              <a:t>Waarom doe ik dit als docent?:</a:t>
            </a:r>
          </a:p>
          <a:p>
            <a:pPr algn="l"/>
            <a:r>
              <a:rPr lang="nl-NL" b="0" i="0" dirty="0">
                <a:solidFill>
                  <a:srgbClr val="374151"/>
                </a:solidFill>
                <a:effectLst/>
                <a:latin typeface="Söhne"/>
              </a:rPr>
              <a:t>Als docent heb ik een voorbeeldfunctie en is het mijn taak om de lesdoelen goed te kunnen selecteren, zodat de leerlingen kunnen leren. Het realiseren van een adequaat klassenmanagement zorgt ervoor dat alles goed voorbereid is en de les de juiste vorm krijgt. Door de leerstof begrijpelijk aan te bieden op het juiste niveau, rekening houdend met de individuele verschillen van de leerlingen, creëer ik ruimte voor hun groei.</a:t>
            </a:r>
          </a:p>
          <a:p>
            <a:pPr algn="l"/>
            <a:r>
              <a:rPr lang="nl-NL" b="0" i="0" dirty="0">
                <a:solidFill>
                  <a:srgbClr val="374151"/>
                </a:solidFill>
                <a:effectLst/>
                <a:latin typeface="Söhne"/>
              </a:rPr>
              <a:t>Hoe doe ik dit als docent?:</a:t>
            </a:r>
          </a:p>
          <a:p>
            <a:pPr algn="l"/>
            <a:r>
              <a:rPr lang="nl-NL" b="0" i="0" dirty="0">
                <a:solidFill>
                  <a:srgbClr val="374151"/>
                </a:solidFill>
                <a:effectLst/>
                <a:latin typeface="Söhne"/>
              </a:rPr>
              <a:t>Ik maak gebruik van de juiste woordkeuze die aansluit bij de doelgroep en speel goed in op de verschillende taalvaardigheden en ontwikkeling van de leerlingen, zodat zij op de juiste manier kunnen leren. Als docent doe ik mijn best om de lesstof op een begrijpelijke manier uit te leggen, zodat alle leerlingen het kunnen begrijpen. Ik stel een adequaat klassenmanagement op, waarin weinig zorgen overblijven voor de docent die mij observeert.</a:t>
            </a:r>
          </a:p>
          <a:p>
            <a:endParaRPr lang="nl-NL" dirty="0"/>
          </a:p>
          <a:p>
            <a:endParaRPr lang="nl-NL" dirty="0"/>
          </a:p>
          <a:p>
            <a:pPr marL="285750" indent="-285750">
              <a:buFontTx/>
              <a:buChar char="-"/>
            </a:pPr>
            <a:endParaRPr lang="nl-NL" dirty="0"/>
          </a:p>
        </p:txBody>
      </p:sp>
      <p:sp>
        <p:nvSpPr>
          <p:cNvPr id="6" name="Titel 1">
            <a:extLst>
              <a:ext uri="{FF2B5EF4-FFF2-40B4-BE49-F238E27FC236}">
                <a16:creationId xmlns:a16="http://schemas.microsoft.com/office/drawing/2014/main" id="{3A466653-3585-5C4B-C95B-69CADEDA2638}"/>
              </a:ext>
            </a:extLst>
          </p:cNvPr>
          <p:cNvSpPr txBox="1">
            <a:spLocks/>
          </p:cNvSpPr>
          <p:nvPr/>
        </p:nvSpPr>
        <p:spPr>
          <a:xfrm>
            <a:off x="76201" y="3112656"/>
            <a:ext cx="3859696" cy="3645954"/>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nl-NL" sz="1600" dirty="0"/>
          </a:p>
        </p:txBody>
      </p:sp>
      <p:sp>
        <p:nvSpPr>
          <p:cNvPr id="5" name="Titel 1">
            <a:extLst>
              <a:ext uri="{FF2B5EF4-FFF2-40B4-BE49-F238E27FC236}">
                <a16:creationId xmlns:a16="http://schemas.microsoft.com/office/drawing/2014/main" id="{A46FB6CE-96FF-3693-68F0-85B2500F4C4C}"/>
              </a:ext>
            </a:extLst>
          </p:cNvPr>
          <p:cNvSpPr txBox="1">
            <a:spLocks/>
          </p:cNvSpPr>
          <p:nvPr/>
        </p:nvSpPr>
        <p:spPr>
          <a:xfrm>
            <a:off x="3376802" y="791766"/>
            <a:ext cx="8911026" cy="675862"/>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b="1" dirty="0"/>
              <a:t>Vakdidactische bekwaamheid:</a:t>
            </a:r>
          </a:p>
        </p:txBody>
      </p:sp>
    </p:spTree>
    <p:extLst>
      <p:ext uri="{BB962C8B-B14F-4D97-AF65-F5344CB8AC3E}">
        <p14:creationId xmlns:p14="http://schemas.microsoft.com/office/powerpoint/2010/main" val="295080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A1BD2-4BE7-94E0-43DF-DBBDC5F28018}"/>
              </a:ext>
            </a:extLst>
          </p:cNvPr>
          <p:cNvSpPr>
            <a:spLocks noGrp="1"/>
          </p:cNvSpPr>
          <p:nvPr>
            <p:ph type="title"/>
          </p:nvPr>
        </p:nvSpPr>
        <p:spPr/>
        <p:txBody>
          <a:bodyPr/>
          <a:lstStyle/>
          <a:p>
            <a:r>
              <a:rPr lang="nl-NL" dirty="0"/>
              <a:t>Voorbeeld:</a:t>
            </a:r>
          </a:p>
        </p:txBody>
      </p:sp>
      <p:pic>
        <p:nvPicPr>
          <p:cNvPr id="6" name="Tijdelijke aanduiding voor afbeelding 5" descr="Afbeelding met kleding, buitenshuis, persoon, hemel&#10;&#10;Automatisch gegenereerde beschrijving">
            <a:extLst>
              <a:ext uri="{FF2B5EF4-FFF2-40B4-BE49-F238E27FC236}">
                <a16:creationId xmlns:a16="http://schemas.microsoft.com/office/drawing/2014/main" id="{62A07768-947A-B532-CBF9-F9F5922435A7}"/>
              </a:ext>
            </a:extLst>
          </p:cNvPr>
          <p:cNvPicPr>
            <a:picLocks noGrp="1" noChangeAspect="1"/>
          </p:cNvPicPr>
          <p:nvPr>
            <p:ph type="pic" idx="1"/>
          </p:nvPr>
        </p:nvPicPr>
        <p:blipFill>
          <a:blip r:embed="rId2"/>
          <a:srcRect l="2153" r="2153"/>
          <a:stretch>
            <a:fillRect/>
          </a:stretch>
        </p:blipFill>
        <p:spPr/>
      </p:pic>
      <p:sp>
        <p:nvSpPr>
          <p:cNvPr id="4" name="Tijdelijke aanduiding voor tekst 3">
            <a:extLst>
              <a:ext uri="{FF2B5EF4-FFF2-40B4-BE49-F238E27FC236}">
                <a16:creationId xmlns:a16="http://schemas.microsoft.com/office/drawing/2014/main" id="{F0A822BF-E787-B30D-5EF6-70B72276CEF2}"/>
              </a:ext>
            </a:extLst>
          </p:cNvPr>
          <p:cNvSpPr>
            <a:spLocks noGrp="1"/>
          </p:cNvSpPr>
          <p:nvPr>
            <p:ph type="body" sz="half" idx="2"/>
          </p:nvPr>
        </p:nvSpPr>
        <p:spPr>
          <a:xfrm>
            <a:off x="4722812" y="2777066"/>
            <a:ext cx="7367588" cy="3973690"/>
          </a:xfrm>
        </p:spPr>
        <p:txBody>
          <a:bodyPr/>
          <a:lstStyle/>
          <a:p>
            <a:r>
              <a:rPr lang="nl-NL" b="0" i="0" dirty="0">
                <a:solidFill>
                  <a:srgbClr val="374151"/>
                </a:solidFill>
                <a:effectLst/>
                <a:latin typeface="Söhne"/>
              </a:rPr>
              <a:t>De les drama is hier een mooi voorbeeld van. Door zorgvuldige keuzes te maken van scènes die de leerlingen mochten naspelen en die aansloten op hun taalbeheersing en taalontwikkeling (waarbij ze het begrepen en konden uitvoeren), en door een goed klassenmanagement te realiseren, konden de leerlingen groeien in hun ontwikkeling</a:t>
            </a:r>
            <a:r>
              <a:rPr lang="nl-NL" dirty="0"/>
              <a:t>. </a:t>
            </a:r>
          </a:p>
          <a:p>
            <a:endParaRPr lang="nl-NL" dirty="0"/>
          </a:p>
        </p:txBody>
      </p:sp>
    </p:spTree>
    <p:extLst>
      <p:ext uri="{BB962C8B-B14F-4D97-AF65-F5344CB8AC3E}">
        <p14:creationId xmlns:p14="http://schemas.microsoft.com/office/powerpoint/2010/main" val="220001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A8C73-13BC-7BFB-EA61-09DE38A7C837}"/>
              </a:ext>
            </a:extLst>
          </p:cNvPr>
          <p:cNvSpPr>
            <a:spLocks noGrp="1"/>
          </p:cNvSpPr>
          <p:nvPr>
            <p:ph type="title"/>
          </p:nvPr>
        </p:nvSpPr>
        <p:spPr>
          <a:xfrm>
            <a:off x="3280974" y="536713"/>
            <a:ext cx="8911026" cy="675862"/>
          </a:xfrm>
        </p:spPr>
        <p:txBody>
          <a:bodyPr/>
          <a:lstStyle/>
          <a:p>
            <a:r>
              <a:rPr lang="nl-NL" b="1" dirty="0"/>
              <a:t>Pedagogische bekwaamheidseisen:</a:t>
            </a:r>
          </a:p>
        </p:txBody>
      </p:sp>
      <p:pic>
        <p:nvPicPr>
          <p:cNvPr id="18" name="Tijdelijke aanduiding voor afbeelding 17" descr="Afbeelding met muur, persoon, kleding, overdekt&#10;&#10;Automatisch gegenereerde beschrijving">
            <a:extLst>
              <a:ext uri="{FF2B5EF4-FFF2-40B4-BE49-F238E27FC236}">
                <a16:creationId xmlns:a16="http://schemas.microsoft.com/office/drawing/2014/main" id="{B4D54A4D-02EA-4D27-30FD-F725E5EDECC6}"/>
              </a:ext>
            </a:extLst>
          </p:cNvPr>
          <p:cNvPicPr>
            <a:picLocks noGrp="1" noChangeAspect="1"/>
          </p:cNvPicPr>
          <p:nvPr>
            <p:ph type="pic" idx="1"/>
          </p:nvPr>
        </p:nvPicPr>
        <p:blipFill>
          <a:blip r:embed="rId2"/>
          <a:srcRect l="1626" r="1626"/>
          <a:stretch>
            <a:fillRect/>
          </a:stretch>
        </p:blipFill>
        <p:spPr>
          <a:xfrm>
            <a:off x="0" y="0"/>
            <a:ext cx="3281363" cy="3929063"/>
          </a:xfrm>
        </p:spPr>
      </p:pic>
      <p:sp>
        <p:nvSpPr>
          <p:cNvPr id="4" name="Tijdelijke aanduiding voor tekst 3">
            <a:extLst>
              <a:ext uri="{FF2B5EF4-FFF2-40B4-BE49-F238E27FC236}">
                <a16:creationId xmlns:a16="http://schemas.microsoft.com/office/drawing/2014/main" id="{79B47B7B-400A-D87B-8DBC-AE54F38FD355}"/>
              </a:ext>
            </a:extLst>
          </p:cNvPr>
          <p:cNvSpPr>
            <a:spLocks noGrp="1"/>
          </p:cNvSpPr>
          <p:nvPr>
            <p:ph type="body" sz="half" idx="2"/>
          </p:nvPr>
        </p:nvSpPr>
        <p:spPr>
          <a:xfrm>
            <a:off x="4084982" y="1470991"/>
            <a:ext cx="8030817" cy="5287618"/>
          </a:xfrm>
        </p:spPr>
        <p:txBody>
          <a:bodyPr>
            <a:normAutofit/>
          </a:bodyPr>
          <a:lstStyle/>
          <a:p>
            <a:pPr algn="l"/>
            <a:r>
              <a:rPr lang="nl-NL" b="0" i="0" dirty="0">
                <a:solidFill>
                  <a:srgbClr val="374151"/>
                </a:solidFill>
                <a:effectLst/>
                <a:latin typeface="Söhne"/>
              </a:rPr>
              <a:t>Waarom doe ik dit als docent?:</a:t>
            </a:r>
          </a:p>
          <a:p>
            <a:pPr algn="l"/>
            <a:r>
              <a:rPr lang="nl-NL" b="0" i="0" dirty="0">
                <a:solidFill>
                  <a:srgbClr val="374151"/>
                </a:solidFill>
                <a:effectLst/>
                <a:latin typeface="Söhne"/>
              </a:rPr>
              <a:t>Door middel van goede begeleiding, waar ruimte is om fouten te maken en waar leerlingen gemotiveerd en gestimuleerd worden om doelen te behalen, help ik mijn leerlingen groeien.</a:t>
            </a:r>
          </a:p>
          <a:p>
            <a:pPr algn="l"/>
            <a:r>
              <a:rPr lang="nl-NL" b="0" i="0" dirty="0">
                <a:solidFill>
                  <a:srgbClr val="374151"/>
                </a:solidFill>
                <a:effectLst/>
                <a:latin typeface="Söhne"/>
              </a:rPr>
              <a:t>Hoe doe ik dat als docent?:</a:t>
            </a:r>
          </a:p>
          <a:p>
            <a:pPr algn="l"/>
            <a:r>
              <a:rPr lang="nl-NL" b="0" i="0" dirty="0">
                <a:solidFill>
                  <a:srgbClr val="374151"/>
                </a:solidFill>
                <a:effectLst/>
                <a:latin typeface="Söhne"/>
              </a:rPr>
              <a:t>Ik doe dit door duidelijke regels te stellen en leerlingen voortdurend te motiveren en ondersteunen. Ik moedig leerlingen aan en zorg ervoor dat iedereen gelijkwaardig wordt behandeld. Aan het begin van de les maak ik mijn verwachtingen duidelijk, waardoor er weinig vragen zijn, behalve over de inhoud van de les. Het creëren van een goede sfeer is voor mij persoonlijk erg belangrijk. Als er een goede sfeer heerst, presteren alle leerlingen beter dan wanneer er een gespannen of negatieve sfeer aanwezig is.</a:t>
            </a:r>
          </a:p>
          <a:p>
            <a:endParaRPr lang="nl-NL" dirty="0"/>
          </a:p>
          <a:p>
            <a:pPr marL="285750" indent="-285750">
              <a:buFontTx/>
              <a:buChar char="-"/>
            </a:pPr>
            <a:endParaRPr lang="nl-NL" dirty="0"/>
          </a:p>
        </p:txBody>
      </p:sp>
      <p:sp>
        <p:nvSpPr>
          <p:cNvPr id="6" name="Titel 1">
            <a:extLst>
              <a:ext uri="{FF2B5EF4-FFF2-40B4-BE49-F238E27FC236}">
                <a16:creationId xmlns:a16="http://schemas.microsoft.com/office/drawing/2014/main" id="{3A466653-3585-5C4B-C95B-69CADEDA2638}"/>
              </a:ext>
            </a:extLst>
          </p:cNvPr>
          <p:cNvSpPr txBox="1">
            <a:spLocks/>
          </p:cNvSpPr>
          <p:nvPr/>
        </p:nvSpPr>
        <p:spPr>
          <a:xfrm>
            <a:off x="76200" y="4000500"/>
            <a:ext cx="3859696" cy="2758109"/>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nl-NL" sz="1600" dirty="0"/>
          </a:p>
        </p:txBody>
      </p:sp>
      <p:sp>
        <p:nvSpPr>
          <p:cNvPr id="5" name="Titel 1">
            <a:extLst>
              <a:ext uri="{FF2B5EF4-FFF2-40B4-BE49-F238E27FC236}">
                <a16:creationId xmlns:a16="http://schemas.microsoft.com/office/drawing/2014/main" id="{6E43E2EB-0F2C-B935-5EFB-33CFB030CBB7}"/>
              </a:ext>
            </a:extLst>
          </p:cNvPr>
          <p:cNvSpPr txBox="1">
            <a:spLocks/>
          </p:cNvSpPr>
          <p:nvPr/>
        </p:nvSpPr>
        <p:spPr>
          <a:xfrm>
            <a:off x="2" y="4363277"/>
            <a:ext cx="3935894" cy="2395332"/>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1600" b="1" dirty="0"/>
              <a:t>2.4.6 kan groepsprocessen sturen en begeleiden en maakt hierbij de sfeer in de klas bespreekbaar.</a:t>
            </a:r>
          </a:p>
          <a:p>
            <a:r>
              <a:rPr lang="nl-NL" sz="1600" b="1" dirty="0"/>
              <a:t>2.4.9 kan verwachtingen duidelijk maken en eisen stellen aan leerlingen.</a:t>
            </a:r>
          </a:p>
          <a:p>
            <a:r>
              <a:rPr lang="nl-NL" sz="1600" b="1" dirty="0"/>
              <a:t>2.4.10 kan het zelfvertrouwen van leerlingen stimuleren, hen aanmoedigen en motiveren. </a:t>
            </a:r>
          </a:p>
        </p:txBody>
      </p:sp>
    </p:spTree>
    <p:extLst>
      <p:ext uri="{BB962C8B-B14F-4D97-AF65-F5344CB8AC3E}">
        <p14:creationId xmlns:p14="http://schemas.microsoft.com/office/powerpoint/2010/main" val="1177767245"/>
      </p:ext>
    </p:extLst>
  </p:cSld>
  <p:clrMapOvr>
    <a:masterClrMapping/>
  </p:clrMapOvr>
</p:sld>
</file>

<file path=ppt/theme/theme1.xml><?xml version="1.0" encoding="utf-8"?>
<a:theme xmlns:a="http://schemas.openxmlformats.org/drawingml/2006/main" name="Segment">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E76448-B9B5-444F-ABF0-3E2949E5B92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2CC082E-8DE3-449F-B604-FF5FA628FBDC}">
  <ds:schemaRefs>
    <ds:schemaRef ds:uri="http://schemas.microsoft.com/sharepoint/v3/contenttype/forms"/>
  </ds:schemaRefs>
</ds:datastoreItem>
</file>

<file path=customXml/itemProps3.xml><?xml version="1.0" encoding="utf-8"?>
<ds:datastoreItem xmlns:ds="http://schemas.openxmlformats.org/officeDocument/2006/customXml" ds:itemID="{6FA93B6D-1597-4D86-B6EB-52CA39D98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Segment - Studie</Template>
  <TotalTime>499</TotalTime>
  <Words>1953</Words>
  <Application>Microsoft Office PowerPoint</Application>
  <PresentationFormat>Breedbeeld</PresentationFormat>
  <Paragraphs>128</Paragraphs>
  <Slides>16</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Calibri</vt:lpstr>
      <vt:lpstr>Century Gothic</vt:lpstr>
      <vt:lpstr>Söhne</vt:lpstr>
      <vt:lpstr>Times New Roman</vt:lpstr>
      <vt:lpstr>Wingdings 3</vt:lpstr>
      <vt:lpstr>Segment</vt:lpstr>
      <vt:lpstr>Portfolio presentatie </vt:lpstr>
      <vt:lpstr>Planning presentatie</vt:lpstr>
      <vt:lpstr>Bekwaamheid en kwalificatie</vt:lpstr>
      <vt:lpstr>Voorbeeld:</vt:lpstr>
      <vt:lpstr>Vakinhoudelijke bekwaamheid:</vt:lpstr>
      <vt:lpstr>Voorbeeld:</vt:lpstr>
      <vt:lpstr>2.3.12 kan doelen stellen, leerstof selecteren en ordenen. 2.3.15 kan een adequaat klassenmanagement realiseren. 2.3.17 kan de leerstof aan zijn leerlingen begrijpelijk en aansprekend uitleggen, voordoen hoe ermee gewerkt moet worden en daarbij inspelen op de taalbeheersing en taalontwikkeling van zijn leerlingen. </vt:lpstr>
      <vt:lpstr>Voorbeeld:</vt:lpstr>
      <vt:lpstr>Pedagogische bekwaamheidseisen:</vt:lpstr>
      <vt:lpstr>voorbeeld:</vt:lpstr>
      <vt:lpstr>Ontwikkeling en GROEI</vt:lpstr>
      <vt:lpstr>Voorbeelden groei:</vt:lpstr>
      <vt:lpstr>Reflectie en vooruitblik</vt:lpstr>
      <vt:lpstr>Best gegeven lessen waarin groei naar voren kwam:</vt:lpstr>
      <vt:lpstr>Bedankt</vt:lpstr>
      <vt:lpstr>Bronnen.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Onderzoek  Segment ontwerp</dc:title>
  <dc:creator>Josef De haan</dc:creator>
  <cp:lastModifiedBy>Josef De haan</cp:lastModifiedBy>
  <cp:revision>15</cp:revision>
  <dcterms:created xsi:type="dcterms:W3CDTF">2023-06-28T16:26:50Z</dcterms:created>
  <dcterms:modified xsi:type="dcterms:W3CDTF">2023-06-30T08:08:05Z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